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charts/chart17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charts/chart13.xml" ContentType="application/vnd.openxmlformats-officedocument.drawingml.chart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5.xml" ContentType="application/vnd.openxmlformats-officedocument.drawingml.diagramLayout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Override PartName="/ppt/charts/chart20.xml" ContentType="application/vnd.openxmlformats-officedocument.drawingml.char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diagrams/data2.xml" ContentType="application/vnd.openxmlformats-officedocument.drawingml.diagramData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drawings/drawing3.xml" ContentType="application/vnd.openxmlformats-officedocument.drawingml.chartshapes+xml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Override PartName="/ppt/charts/chart21.xml" ContentType="application/vnd.openxmlformats-officedocument.drawingml.char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charts/chart15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charts/chart22.xml" ContentType="application/vnd.openxmlformats-officedocument.drawingml.chart+xml"/>
  <Override PartName="/ppt/notesSlides/notesSlide9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iagrams/drawing5.xml" ContentType="application/vnd.ms-office.drawingml.diagramDrawing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drawings/drawing1.xml" ContentType="application/vnd.openxmlformats-officedocument.drawingml.chartshapes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charts/chart16.xml" ContentType="application/vnd.openxmlformats-officedocument.drawingml.char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notesSlides/notesSlide15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charts/chart12.xml" ContentType="application/vnd.openxmlformats-officedocument.drawingml.chart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3"/>
  </p:notesMasterIdLst>
  <p:sldIdLst>
    <p:sldId id="257" r:id="rId2"/>
    <p:sldId id="367" r:id="rId3"/>
    <p:sldId id="265" r:id="rId4"/>
    <p:sldId id="409" r:id="rId5"/>
    <p:sldId id="332" r:id="rId6"/>
    <p:sldId id="362" r:id="rId7"/>
    <p:sldId id="270" r:id="rId8"/>
    <p:sldId id="309" r:id="rId9"/>
    <p:sldId id="350" r:id="rId10"/>
    <p:sldId id="285" r:id="rId11"/>
    <p:sldId id="358" r:id="rId12"/>
    <p:sldId id="361" r:id="rId13"/>
    <p:sldId id="357" r:id="rId14"/>
    <p:sldId id="336" r:id="rId15"/>
    <p:sldId id="364" r:id="rId16"/>
    <p:sldId id="301" r:id="rId17"/>
    <p:sldId id="302" r:id="rId18"/>
    <p:sldId id="365" r:id="rId19"/>
    <p:sldId id="303" r:id="rId20"/>
    <p:sldId id="288" r:id="rId21"/>
    <p:sldId id="424" r:id="rId22"/>
    <p:sldId id="292" r:id="rId23"/>
    <p:sldId id="425" r:id="rId24"/>
    <p:sldId id="369" r:id="rId25"/>
    <p:sldId id="426" r:id="rId26"/>
    <p:sldId id="398" r:id="rId27"/>
    <p:sldId id="399" r:id="rId28"/>
    <p:sldId id="376" r:id="rId29"/>
    <p:sldId id="293" r:id="rId30"/>
    <p:sldId id="396" r:id="rId31"/>
    <p:sldId id="427" r:id="rId32"/>
    <p:sldId id="395" r:id="rId33"/>
    <p:sldId id="379" r:id="rId34"/>
    <p:sldId id="411" r:id="rId35"/>
    <p:sldId id="412" r:id="rId36"/>
    <p:sldId id="413" r:id="rId37"/>
    <p:sldId id="390" r:id="rId38"/>
    <p:sldId id="391" r:id="rId39"/>
    <p:sldId id="298" r:id="rId40"/>
    <p:sldId id="299" r:id="rId41"/>
    <p:sldId id="375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033" autoAdjust="0"/>
    <p:restoredTop sz="99420" autoAdjust="0"/>
  </p:normalViewPr>
  <p:slideViewPr>
    <p:cSldViewPr snapToGrid="0" snapToObjects="1">
      <p:cViewPr varScale="1">
        <p:scale>
          <a:sx n="75" d="100"/>
          <a:sy n="75" d="100"/>
        </p:scale>
        <p:origin x="-954" y="-84"/>
      </p:cViewPr>
      <p:guideLst>
        <p:guide orient="horz" pos="216"/>
        <p:guide orient="horz" pos="964"/>
        <p:guide pos="5154"/>
        <p:guide pos="396"/>
        <p:guide pos="546"/>
        <p:guide pos="2872"/>
        <p:guide pos="269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328"/>
    </p:cViewPr>
  </p:sorterViewPr>
  <p:notesViewPr>
    <p:cSldViewPr snapToGrid="0" snapToObjects="1">
      <p:cViewPr varScale="1">
        <p:scale>
          <a:sx n="104" d="100"/>
          <a:sy n="104" d="100"/>
        </p:scale>
        <p:origin x="-3272" y="-10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2.xlsx"/><Relationship Id="rId1" Type="http://schemas.openxmlformats.org/officeDocument/2006/relationships/themeOverride" Target="../theme/themeOverride1.xm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NULL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2.9706790123456808E-2"/>
          <c:y val="1.82712413820833E-2"/>
          <c:w val="0.93425658598225458"/>
          <c:h val="0.91814904278550113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Россия 100 000+</c:v>
                </c:pt>
              </c:strCache>
            </c:strRef>
          </c:tx>
          <c:spPr>
            <a:ln w="25400" cap="flat" cmpd="sng" algn="ctr">
              <a:solidFill>
                <a:schemeClr val="accent3">
                  <a:shade val="50000"/>
                </a:schemeClr>
              </a:solidFill>
              <a:prstDash val="solid"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marker>
          <c:cat>
            <c:strRef>
              <c:f>Лист1!$A$2:$A$66</c:f>
              <c:strCache>
                <c:ptCount val="65"/>
                <c:pt idx="0">
                  <c:v>Ноя '05</c:v>
                </c:pt>
                <c:pt idx="1">
                  <c:v>Дек '05</c:v>
                </c:pt>
                <c:pt idx="2">
                  <c:v>Янв '06</c:v>
                </c:pt>
                <c:pt idx="3">
                  <c:v>Фев '06</c:v>
                </c:pt>
                <c:pt idx="4">
                  <c:v>Мар '06</c:v>
                </c:pt>
                <c:pt idx="5">
                  <c:v>Апр '06</c:v>
                </c:pt>
                <c:pt idx="6">
                  <c:v>Май '06</c:v>
                </c:pt>
                <c:pt idx="7">
                  <c:v>Июн '06</c:v>
                </c:pt>
                <c:pt idx="8">
                  <c:v>Июл '06</c:v>
                </c:pt>
                <c:pt idx="9">
                  <c:v>Авг '06</c:v>
                </c:pt>
                <c:pt idx="10">
                  <c:v>Сен '06</c:v>
                </c:pt>
                <c:pt idx="11">
                  <c:v>Окт '06</c:v>
                </c:pt>
                <c:pt idx="12">
                  <c:v>Ноя '06</c:v>
                </c:pt>
                <c:pt idx="13">
                  <c:v>Дек '06</c:v>
                </c:pt>
                <c:pt idx="14">
                  <c:v>Янв '07</c:v>
                </c:pt>
                <c:pt idx="15">
                  <c:v>Фев '07</c:v>
                </c:pt>
                <c:pt idx="16">
                  <c:v>Мар '07</c:v>
                </c:pt>
                <c:pt idx="17">
                  <c:v>Апр '07</c:v>
                </c:pt>
                <c:pt idx="18">
                  <c:v>Май '07</c:v>
                </c:pt>
                <c:pt idx="19">
                  <c:v>Июн '07</c:v>
                </c:pt>
                <c:pt idx="20">
                  <c:v>Июл '07</c:v>
                </c:pt>
                <c:pt idx="21">
                  <c:v>Авг '07</c:v>
                </c:pt>
                <c:pt idx="22">
                  <c:v>Сен '07</c:v>
                </c:pt>
                <c:pt idx="23">
                  <c:v>Окт '07</c:v>
                </c:pt>
                <c:pt idx="24">
                  <c:v>Ноя '07</c:v>
                </c:pt>
                <c:pt idx="25">
                  <c:v>Дек '07</c:v>
                </c:pt>
                <c:pt idx="26">
                  <c:v>Янв '08</c:v>
                </c:pt>
                <c:pt idx="27">
                  <c:v>Фев '08</c:v>
                </c:pt>
                <c:pt idx="28">
                  <c:v>Мар '08</c:v>
                </c:pt>
                <c:pt idx="29">
                  <c:v>Апр '08</c:v>
                </c:pt>
                <c:pt idx="30">
                  <c:v>Май '08</c:v>
                </c:pt>
                <c:pt idx="31">
                  <c:v>Июн '08</c:v>
                </c:pt>
                <c:pt idx="32">
                  <c:v>Июл '08</c:v>
                </c:pt>
                <c:pt idx="33">
                  <c:v>Авг '08</c:v>
                </c:pt>
                <c:pt idx="34">
                  <c:v>Сен '08</c:v>
                </c:pt>
                <c:pt idx="35">
                  <c:v>Окт '08</c:v>
                </c:pt>
                <c:pt idx="36">
                  <c:v>Ноя '08</c:v>
                </c:pt>
                <c:pt idx="37">
                  <c:v>Дек '08</c:v>
                </c:pt>
                <c:pt idx="38">
                  <c:v>Янв '09</c:v>
                </c:pt>
                <c:pt idx="39">
                  <c:v>Фев '09</c:v>
                </c:pt>
                <c:pt idx="40">
                  <c:v>Мар '09</c:v>
                </c:pt>
                <c:pt idx="41">
                  <c:v>Апр '09</c:v>
                </c:pt>
                <c:pt idx="42">
                  <c:v>Май '09</c:v>
                </c:pt>
                <c:pt idx="43">
                  <c:v>Июн '09</c:v>
                </c:pt>
                <c:pt idx="44">
                  <c:v>Июл '09</c:v>
                </c:pt>
                <c:pt idx="45">
                  <c:v>Авг '09</c:v>
                </c:pt>
                <c:pt idx="46">
                  <c:v>Сен '09</c:v>
                </c:pt>
                <c:pt idx="47">
                  <c:v>Окт '09</c:v>
                </c:pt>
                <c:pt idx="48">
                  <c:v>Ноя '09</c:v>
                </c:pt>
                <c:pt idx="49">
                  <c:v>Дек '09</c:v>
                </c:pt>
                <c:pt idx="50">
                  <c:v>Янв '10</c:v>
                </c:pt>
                <c:pt idx="51">
                  <c:v>Фев '10</c:v>
                </c:pt>
                <c:pt idx="52">
                  <c:v>Мар '10</c:v>
                </c:pt>
                <c:pt idx="53">
                  <c:v>Апр '10</c:v>
                </c:pt>
                <c:pt idx="54">
                  <c:v>Май '10</c:v>
                </c:pt>
                <c:pt idx="55">
                  <c:v>Июн '10</c:v>
                </c:pt>
                <c:pt idx="56">
                  <c:v>Июл '10</c:v>
                </c:pt>
                <c:pt idx="57">
                  <c:v>Авг '10</c:v>
                </c:pt>
                <c:pt idx="58">
                  <c:v>Сен '10</c:v>
                </c:pt>
                <c:pt idx="59">
                  <c:v>Окт '10</c:v>
                </c:pt>
                <c:pt idx="60">
                  <c:v>Ноя '10</c:v>
                </c:pt>
                <c:pt idx="61">
                  <c:v>Дек '10</c:v>
                </c:pt>
                <c:pt idx="62">
                  <c:v>Янв '11</c:v>
                </c:pt>
                <c:pt idx="63">
                  <c:v>Фев '11</c:v>
                </c:pt>
                <c:pt idx="64">
                  <c:v>Мар'11</c:v>
                </c:pt>
              </c:strCache>
            </c:strRef>
          </c:cat>
          <c:val>
            <c:numRef>
              <c:f>Лист1!$B$2:$B$66</c:f>
              <c:numCache>
                <c:formatCode>General</c:formatCode>
                <c:ptCount val="65"/>
                <c:pt idx="24">
                  <c:v>38.800000000000004</c:v>
                </c:pt>
                <c:pt idx="25">
                  <c:v>38.6</c:v>
                </c:pt>
                <c:pt idx="26">
                  <c:v>37.9</c:v>
                </c:pt>
                <c:pt idx="27">
                  <c:v>39.1</c:v>
                </c:pt>
                <c:pt idx="28">
                  <c:v>39.1</c:v>
                </c:pt>
                <c:pt idx="29">
                  <c:v>40.5</c:v>
                </c:pt>
                <c:pt idx="30">
                  <c:v>41.4</c:v>
                </c:pt>
                <c:pt idx="31">
                  <c:v>40.5</c:v>
                </c:pt>
                <c:pt idx="32">
                  <c:v>38.4</c:v>
                </c:pt>
                <c:pt idx="33">
                  <c:v>37.9</c:v>
                </c:pt>
                <c:pt idx="34">
                  <c:v>38.800000000000004</c:v>
                </c:pt>
                <c:pt idx="35">
                  <c:v>41.8</c:v>
                </c:pt>
                <c:pt idx="36">
                  <c:v>42.6</c:v>
                </c:pt>
                <c:pt idx="37">
                  <c:v>45</c:v>
                </c:pt>
                <c:pt idx="38">
                  <c:v>44.1</c:v>
                </c:pt>
                <c:pt idx="39">
                  <c:v>45.5</c:v>
                </c:pt>
                <c:pt idx="40">
                  <c:v>45.3</c:v>
                </c:pt>
                <c:pt idx="41">
                  <c:v>45.2</c:v>
                </c:pt>
                <c:pt idx="42">
                  <c:v>47.9</c:v>
                </c:pt>
                <c:pt idx="43">
                  <c:v>47.3</c:v>
                </c:pt>
                <c:pt idx="44">
                  <c:v>46.7</c:v>
                </c:pt>
                <c:pt idx="45">
                  <c:v>48.3</c:v>
                </c:pt>
                <c:pt idx="46">
                  <c:v>48.5</c:v>
                </c:pt>
                <c:pt idx="47">
                  <c:v>49.7</c:v>
                </c:pt>
                <c:pt idx="48">
                  <c:v>51.5</c:v>
                </c:pt>
                <c:pt idx="49">
                  <c:v>51.3</c:v>
                </c:pt>
                <c:pt idx="50">
                  <c:v>52.4</c:v>
                </c:pt>
                <c:pt idx="51">
                  <c:v>54.3</c:v>
                </c:pt>
                <c:pt idx="52">
                  <c:v>53.1</c:v>
                </c:pt>
                <c:pt idx="53">
                  <c:v>54.7</c:v>
                </c:pt>
                <c:pt idx="54">
                  <c:v>56.1</c:v>
                </c:pt>
                <c:pt idx="55">
                  <c:v>55.77</c:v>
                </c:pt>
                <c:pt idx="56">
                  <c:v>56</c:v>
                </c:pt>
                <c:pt idx="57">
                  <c:v>54.5</c:v>
                </c:pt>
                <c:pt idx="58">
                  <c:v>55.9</c:v>
                </c:pt>
                <c:pt idx="59">
                  <c:v>57.6</c:v>
                </c:pt>
                <c:pt idx="60">
                  <c:v>58</c:v>
                </c:pt>
                <c:pt idx="61">
                  <c:v>58.5</c:v>
                </c:pt>
                <c:pt idx="62">
                  <c:v>58.7</c:v>
                </c:pt>
                <c:pt idx="63">
                  <c:v>59.8</c:v>
                </c:pt>
                <c:pt idx="64">
                  <c:v>60.3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Москва</c:v>
                </c:pt>
              </c:strCache>
            </c:strRef>
          </c:tx>
          <c:spPr>
            <a:ln w="25400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:ln>
              <a:effectLst/>
            </c:spPr>
          </c:marker>
          <c:cat>
            <c:strRef>
              <c:f>Лист1!$A$2:$A$66</c:f>
              <c:strCache>
                <c:ptCount val="65"/>
                <c:pt idx="0">
                  <c:v>Ноя '05</c:v>
                </c:pt>
                <c:pt idx="1">
                  <c:v>Дек '05</c:v>
                </c:pt>
                <c:pt idx="2">
                  <c:v>Янв '06</c:v>
                </c:pt>
                <c:pt idx="3">
                  <c:v>Фев '06</c:v>
                </c:pt>
                <c:pt idx="4">
                  <c:v>Мар '06</c:v>
                </c:pt>
                <c:pt idx="5">
                  <c:v>Апр '06</c:v>
                </c:pt>
                <c:pt idx="6">
                  <c:v>Май '06</c:v>
                </c:pt>
                <c:pt idx="7">
                  <c:v>Июн '06</c:v>
                </c:pt>
                <c:pt idx="8">
                  <c:v>Июл '06</c:v>
                </c:pt>
                <c:pt idx="9">
                  <c:v>Авг '06</c:v>
                </c:pt>
                <c:pt idx="10">
                  <c:v>Сен '06</c:v>
                </c:pt>
                <c:pt idx="11">
                  <c:v>Окт '06</c:v>
                </c:pt>
                <c:pt idx="12">
                  <c:v>Ноя '06</c:v>
                </c:pt>
                <c:pt idx="13">
                  <c:v>Дек '06</c:v>
                </c:pt>
                <c:pt idx="14">
                  <c:v>Янв '07</c:v>
                </c:pt>
                <c:pt idx="15">
                  <c:v>Фев '07</c:v>
                </c:pt>
                <c:pt idx="16">
                  <c:v>Мар '07</c:v>
                </c:pt>
                <c:pt idx="17">
                  <c:v>Апр '07</c:v>
                </c:pt>
                <c:pt idx="18">
                  <c:v>Май '07</c:v>
                </c:pt>
                <c:pt idx="19">
                  <c:v>Июн '07</c:v>
                </c:pt>
                <c:pt idx="20">
                  <c:v>Июл '07</c:v>
                </c:pt>
                <c:pt idx="21">
                  <c:v>Авг '07</c:v>
                </c:pt>
                <c:pt idx="22">
                  <c:v>Сен '07</c:v>
                </c:pt>
                <c:pt idx="23">
                  <c:v>Окт '07</c:v>
                </c:pt>
                <c:pt idx="24">
                  <c:v>Ноя '07</c:v>
                </c:pt>
                <c:pt idx="25">
                  <c:v>Дек '07</c:v>
                </c:pt>
                <c:pt idx="26">
                  <c:v>Янв '08</c:v>
                </c:pt>
                <c:pt idx="27">
                  <c:v>Фев '08</c:v>
                </c:pt>
                <c:pt idx="28">
                  <c:v>Мар '08</c:v>
                </c:pt>
                <c:pt idx="29">
                  <c:v>Апр '08</c:v>
                </c:pt>
                <c:pt idx="30">
                  <c:v>Май '08</c:v>
                </c:pt>
                <c:pt idx="31">
                  <c:v>Июн '08</c:v>
                </c:pt>
                <c:pt idx="32">
                  <c:v>Июл '08</c:v>
                </c:pt>
                <c:pt idx="33">
                  <c:v>Авг '08</c:v>
                </c:pt>
                <c:pt idx="34">
                  <c:v>Сен '08</c:v>
                </c:pt>
                <c:pt idx="35">
                  <c:v>Окт '08</c:v>
                </c:pt>
                <c:pt idx="36">
                  <c:v>Ноя '08</c:v>
                </c:pt>
                <c:pt idx="37">
                  <c:v>Дек '08</c:v>
                </c:pt>
                <c:pt idx="38">
                  <c:v>Янв '09</c:v>
                </c:pt>
                <c:pt idx="39">
                  <c:v>Фев '09</c:v>
                </c:pt>
                <c:pt idx="40">
                  <c:v>Мар '09</c:v>
                </c:pt>
                <c:pt idx="41">
                  <c:v>Апр '09</c:v>
                </c:pt>
                <c:pt idx="42">
                  <c:v>Май '09</c:v>
                </c:pt>
                <c:pt idx="43">
                  <c:v>Июн '09</c:v>
                </c:pt>
                <c:pt idx="44">
                  <c:v>Июл '09</c:v>
                </c:pt>
                <c:pt idx="45">
                  <c:v>Авг '09</c:v>
                </c:pt>
                <c:pt idx="46">
                  <c:v>Сен '09</c:v>
                </c:pt>
                <c:pt idx="47">
                  <c:v>Окт '09</c:v>
                </c:pt>
                <c:pt idx="48">
                  <c:v>Ноя '09</c:v>
                </c:pt>
                <c:pt idx="49">
                  <c:v>Дек '09</c:v>
                </c:pt>
                <c:pt idx="50">
                  <c:v>Янв '10</c:v>
                </c:pt>
                <c:pt idx="51">
                  <c:v>Фев '10</c:v>
                </c:pt>
                <c:pt idx="52">
                  <c:v>Мар '10</c:v>
                </c:pt>
                <c:pt idx="53">
                  <c:v>Апр '10</c:v>
                </c:pt>
                <c:pt idx="54">
                  <c:v>Май '10</c:v>
                </c:pt>
                <c:pt idx="55">
                  <c:v>Июн '10</c:v>
                </c:pt>
                <c:pt idx="56">
                  <c:v>Июл '10</c:v>
                </c:pt>
                <c:pt idx="57">
                  <c:v>Авг '10</c:v>
                </c:pt>
                <c:pt idx="58">
                  <c:v>Сен '10</c:v>
                </c:pt>
                <c:pt idx="59">
                  <c:v>Окт '10</c:v>
                </c:pt>
                <c:pt idx="60">
                  <c:v>Ноя '10</c:v>
                </c:pt>
                <c:pt idx="61">
                  <c:v>Дек '10</c:v>
                </c:pt>
                <c:pt idx="62">
                  <c:v>Янв '11</c:v>
                </c:pt>
                <c:pt idx="63">
                  <c:v>Фев '11</c:v>
                </c:pt>
                <c:pt idx="64">
                  <c:v>Мар'11</c:v>
                </c:pt>
              </c:strCache>
            </c:strRef>
          </c:cat>
          <c:val>
            <c:numRef>
              <c:f>Лист1!$C$2:$C$66</c:f>
              <c:numCache>
                <c:formatCode>General</c:formatCode>
                <c:ptCount val="65"/>
                <c:pt idx="0">
                  <c:v>34.9</c:v>
                </c:pt>
                <c:pt idx="1">
                  <c:v>34.6</c:v>
                </c:pt>
                <c:pt idx="2">
                  <c:v>34.9</c:v>
                </c:pt>
                <c:pt idx="3">
                  <c:v>36.5</c:v>
                </c:pt>
                <c:pt idx="4">
                  <c:v>35.9</c:v>
                </c:pt>
                <c:pt idx="5">
                  <c:v>37.200000000000003</c:v>
                </c:pt>
                <c:pt idx="6">
                  <c:v>37.5</c:v>
                </c:pt>
                <c:pt idx="7">
                  <c:v>37</c:v>
                </c:pt>
                <c:pt idx="8">
                  <c:v>37.200000000000003</c:v>
                </c:pt>
                <c:pt idx="9">
                  <c:v>35.5</c:v>
                </c:pt>
                <c:pt idx="10">
                  <c:v>37.700000000000003</c:v>
                </c:pt>
                <c:pt idx="11">
                  <c:v>40.5</c:v>
                </c:pt>
                <c:pt idx="12">
                  <c:v>42.9</c:v>
                </c:pt>
                <c:pt idx="13">
                  <c:v>43.1</c:v>
                </c:pt>
                <c:pt idx="14">
                  <c:v>44.6</c:v>
                </c:pt>
                <c:pt idx="15">
                  <c:v>45.7</c:v>
                </c:pt>
                <c:pt idx="16">
                  <c:v>51</c:v>
                </c:pt>
                <c:pt idx="17">
                  <c:v>51.9</c:v>
                </c:pt>
                <c:pt idx="18">
                  <c:v>53.5</c:v>
                </c:pt>
                <c:pt idx="19">
                  <c:v>53.1</c:v>
                </c:pt>
                <c:pt idx="20">
                  <c:v>52.3</c:v>
                </c:pt>
                <c:pt idx="21">
                  <c:v>50.1</c:v>
                </c:pt>
                <c:pt idx="22">
                  <c:v>52.6</c:v>
                </c:pt>
                <c:pt idx="23">
                  <c:v>54.1</c:v>
                </c:pt>
                <c:pt idx="24">
                  <c:v>55.2</c:v>
                </c:pt>
                <c:pt idx="25">
                  <c:v>56.2</c:v>
                </c:pt>
                <c:pt idx="26">
                  <c:v>57.2</c:v>
                </c:pt>
                <c:pt idx="27">
                  <c:v>58.4</c:v>
                </c:pt>
                <c:pt idx="28">
                  <c:v>60.4</c:v>
                </c:pt>
                <c:pt idx="29">
                  <c:v>60.1</c:v>
                </c:pt>
                <c:pt idx="30">
                  <c:v>60.2</c:v>
                </c:pt>
                <c:pt idx="31">
                  <c:v>59.4</c:v>
                </c:pt>
                <c:pt idx="32">
                  <c:v>57.2</c:v>
                </c:pt>
                <c:pt idx="33">
                  <c:v>57.7</c:v>
                </c:pt>
                <c:pt idx="34">
                  <c:v>59.8</c:v>
                </c:pt>
                <c:pt idx="35">
                  <c:v>60.7</c:v>
                </c:pt>
                <c:pt idx="36">
                  <c:v>61.7</c:v>
                </c:pt>
                <c:pt idx="37">
                  <c:v>61.6</c:v>
                </c:pt>
                <c:pt idx="38">
                  <c:v>60.3</c:v>
                </c:pt>
                <c:pt idx="39">
                  <c:v>61.3</c:v>
                </c:pt>
                <c:pt idx="40">
                  <c:v>61.3</c:v>
                </c:pt>
                <c:pt idx="41">
                  <c:v>62</c:v>
                </c:pt>
                <c:pt idx="42">
                  <c:v>60.9</c:v>
                </c:pt>
                <c:pt idx="43">
                  <c:v>60</c:v>
                </c:pt>
                <c:pt idx="44">
                  <c:v>59.7</c:v>
                </c:pt>
                <c:pt idx="45">
                  <c:v>60.2</c:v>
                </c:pt>
                <c:pt idx="46">
                  <c:v>60.9</c:v>
                </c:pt>
                <c:pt idx="47">
                  <c:v>62.6</c:v>
                </c:pt>
                <c:pt idx="48">
                  <c:v>64.099999999999994</c:v>
                </c:pt>
                <c:pt idx="49">
                  <c:v>64</c:v>
                </c:pt>
                <c:pt idx="50">
                  <c:v>64.3</c:v>
                </c:pt>
                <c:pt idx="51">
                  <c:v>64.900000000000006</c:v>
                </c:pt>
                <c:pt idx="52">
                  <c:v>64.7</c:v>
                </c:pt>
                <c:pt idx="53">
                  <c:v>66</c:v>
                </c:pt>
                <c:pt idx="54">
                  <c:v>66.5</c:v>
                </c:pt>
                <c:pt idx="55">
                  <c:v>65.03</c:v>
                </c:pt>
                <c:pt idx="56">
                  <c:v>65.599999999999994</c:v>
                </c:pt>
                <c:pt idx="57">
                  <c:v>61.9</c:v>
                </c:pt>
                <c:pt idx="58">
                  <c:v>65.900000000000006</c:v>
                </c:pt>
                <c:pt idx="59">
                  <c:v>64.900000000000006</c:v>
                </c:pt>
                <c:pt idx="60">
                  <c:v>66.8</c:v>
                </c:pt>
                <c:pt idx="61">
                  <c:v>66.8</c:v>
                </c:pt>
                <c:pt idx="62">
                  <c:v>67.400000000000006</c:v>
                </c:pt>
                <c:pt idx="63">
                  <c:v>67.900000000000006</c:v>
                </c:pt>
                <c:pt idx="64">
                  <c:v>68.099999999999994</c:v>
                </c:pt>
              </c:numCache>
            </c:numRef>
          </c:val>
        </c:ser>
        <c:marker val="1"/>
        <c:axId val="99714176"/>
        <c:axId val="99716096"/>
      </c:lineChart>
      <c:catAx>
        <c:axId val="99714176"/>
        <c:scaling>
          <c:orientation val="minMax"/>
        </c:scaling>
        <c:axPos val="b"/>
        <c:tickLblPos val="nextTo"/>
        <c:txPr>
          <a:bodyPr rot="0" vert="horz"/>
          <a:lstStyle/>
          <a:p>
            <a:pPr>
              <a:defRPr sz="800">
                <a:solidFill>
                  <a:schemeClr val="bg1"/>
                </a:solidFill>
              </a:defRPr>
            </a:pPr>
            <a:endParaRPr lang="ru-RU"/>
          </a:p>
        </c:txPr>
        <c:crossAx val="99716096"/>
        <c:crosses val="autoZero"/>
        <c:auto val="1"/>
        <c:lblAlgn val="ctr"/>
        <c:lblOffset val="100"/>
        <c:tickLblSkip val="2"/>
      </c:catAx>
      <c:valAx>
        <c:axId val="99716096"/>
        <c:scaling>
          <c:orientation val="minMax"/>
          <c:min val="30"/>
        </c:scaling>
        <c:axPos val="l"/>
        <c:numFmt formatCode="0&quot;%&quot;" sourceLinked="0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997141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4.5378025663458707E-2"/>
          <c:y val="3.74460845127478E-2"/>
          <c:w val="0.37264513994574322"/>
          <c:h val="0.18595959992598021"/>
        </c:manualLayout>
      </c:layout>
      <c:txPr>
        <a:bodyPr/>
        <a:lstStyle/>
        <a:p>
          <a:pPr>
            <a:defRPr>
              <a:solidFill>
                <a:schemeClr val="tx1">
                  <a:lumMod val="75000"/>
                  <a:lumOff val="25000"/>
                </a:schemeClr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8.9649364217823171E-2"/>
          <c:y val="3.3503930776130404E-2"/>
          <c:w val="0.89255128303136455"/>
          <c:h val="0.8260917548972545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Интернет</c:v>
                </c:pt>
              </c:strCache>
            </c:strRef>
          </c:tx>
          <c:spPr>
            <a:ln w="25400" cap="flat" cmpd="sng" algn="ctr">
              <a:solidFill>
                <a:schemeClr val="accent3">
                  <a:shade val="50000"/>
                </a:schemeClr>
              </a:solidFill>
              <a:prstDash val="solid"/>
            </a:ln>
            <a:effectLst/>
          </c:spPr>
          <c:marker>
            <c:symbol val="circle"/>
            <c:size val="10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marker>
          <c:dLbls>
            <c:dLbl>
              <c:idx val="0"/>
              <c:layout>
                <c:manualLayout>
                  <c:x val="-4.2141599947065518E-2"/>
                  <c:y val="-9.7051127074548688E-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4.7183616753788134E-2"/>
                  <c:y val="4.3299733617875397E-2"/>
                </c:manualLayout>
              </c:layout>
              <c:dLblPos val="r"/>
              <c:showVal val="1"/>
            </c:dLbl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dLblPos val="b"/>
            <c:showVal val="1"/>
          </c:dLbls>
          <c:cat>
            <c:strRef>
              <c:f>Лист1!$A$2:$A$5</c:f>
              <c:strCache>
                <c:ptCount val="4"/>
                <c:pt idx="0">
                  <c:v>12-24 лет</c:v>
                </c:pt>
                <c:pt idx="1">
                  <c:v>25-44 лет</c:v>
                </c:pt>
                <c:pt idx="2">
                  <c:v>45-54 лет</c:v>
                </c:pt>
                <c:pt idx="3">
                  <c:v>55+ лет</c:v>
                </c:pt>
              </c:strCache>
            </c:strRef>
          </c:cat>
          <c:val>
            <c:numRef>
              <c:f>Лист1!$B$2:$B$5</c:f>
              <c:numCache>
                <c:formatCode>0</c:formatCode>
                <c:ptCount val="4"/>
                <c:pt idx="0">
                  <c:v>71.776668598379075</c:v>
                </c:pt>
                <c:pt idx="1">
                  <c:v>58.821643569966767</c:v>
                </c:pt>
                <c:pt idx="2">
                  <c:v>36.267082244629336</c:v>
                </c:pt>
                <c:pt idx="3">
                  <c:v>9.9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Телевидение</c:v>
                </c:pt>
              </c:strCache>
            </c:strRef>
          </c:tx>
          <c:spPr>
            <a:ln w="25400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c:spPr>
          <c:marker>
            <c:symbol val="circle"/>
            <c:size val="10"/>
            <c:spPr>
              <a:solidFill>
                <a:schemeClr val="accent1"/>
              </a:solidFill>
              <a:ln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:ln>
              <a:effectLst/>
            </c:spPr>
          </c:marker>
          <c:dLbls>
            <c:dLbl>
              <c:idx val="0"/>
              <c:layout>
                <c:manualLayout>
                  <c:x val="-4.0460927678157919E-2"/>
                  <c:y val="8.2120184447695033E-2"/>
                </c:manualLayout>
              </c:layout>
              <c:dLblPos val="r"/>
              <c:showVal val="1"/>
            </c:dLbl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dLblPos val="t"/>
            <c:showVal val="1"/>
          </c:dLbls>
          <c:cat>
            <c:strRef>
              <c:f>Лист1!$A$2:$A$5</c:f>
              <c:strCache>
                <c:ptCount val="4"/>
                <c:pt idx="0">
                  <c:v>12-24 лет</c:v>
                </c:pt>
                <c:pt idx="1">
                  <c:v>25-44 лет</c:v>
                </c:pt>
                <c:pt idx="2">
                  <c:v>45-54 лет</c:v>
                </c:pt>
                <c:pt idx="3">
                  <c:v>55+ лет</c:v>
                </c:pt>
              </c:strCache>
            </c:strRef>
          </c:cat>
          <c:val>
            <c:numRef>
              <c:f>Лист1!$C$2:$C$5</c:f>
              <c:numCache>
                <c:formatCode>0</c:formatCode>
                <c:ptCount val="4"/>
                <c:pt idx="0">
                  <c:v>57.9</c:v>
                </c:pt>
                <c:pt idx="1">
                  <c:v>68.400000000000006</c:v>
                </c:pt>
                <c:pt idx="2">
                  <c:v>78.099999999999994</c:v>
                </c:pt>
                <c:pt idx="3">
                  <c:v>85.5</c:v>
                </c:pt>
              </c:numCache>
            </c:numRef>
          </c:val>
          <c:smooth val="1"/>
        </c:ser>
        <c:dLbls>
          <c:showVal val="1"/>
        </c:dLbls>
        <c:marker val="1"/>
        <c:axId val="108459904"/>
        <c:axId val="108461440"/>
      </c:lineChart>
      <c:catAx>
        <c:axId val="108459904"/>
        <c:scaling>
          <c:orientation val="minMax"/>
        </c:scaling>
        <c:axPos val="b"/>
        <c:tickLblPos val="nextTo"/>
        <c:txPr>
          <a:bodyPr/>
          <a:lstStyle/>
          <a:p>
            <a:pPr>
              <a:defRPr sz="2000"/>
            </a:pPr>
            <a:endParaRPr lang="ru-RU"/>
          </a:p>
        </c:txPr>
        <c:crossAx val="108461440"/>
        <c:crosses val="autoZero"/>
        <c:auto val="1"/>
        <c:lblAlgn val="ctr"/>
        <c:lblOffset val="100"/>
      </c:catAx>
      <c:valAx>
        <c:axId val="108461440"/>
        <c:scaling>
          <c:orientation val="minMax"/>
          <c:max val="100"/>
        </c:scaling>
        <c:axPos val="l"/>
        <c:numFmt formatCode="0&quot;%&quot;" sourceLinked="0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084599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5269344273142613"/>
          <c:y val="0.28235447092381327"/>
          <c:w val="0.23386117911731621"/>
          <c:h val="0.30389852790311139"/>
        </c:manualLayout>
      </c:layout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7973913975038832E-2"/>
          <c:y val="4.4449254918053814E-2"/>
          <c:w val="0.79126836691523839"/>
          <c:h val="0.83352279404693963"/>
        </c:manualLayout>
      </c:layout>
      <c:lineChart>
        <c:grouping val="standard"/>
        <c:ser>
          <c:idx val="1"/>
          <c:order val="0"/>
          <c:tx>
            <c:strRef>
              <c:f>Лист1!$A$2</c:f>
              <c:strCache>
                <c:ptCount val="1"/>
                <c:pt idx="0">
                  <c:v>4-17 лет</c:v>
                </c:pt>
              </c:strCache>
            </c:strRef>
          </c:tx>
          <c:spPr>
            <a:ln w="28575" cap="flat" cmpd="sng" algn="ctr">
              <a:solidFill>
                <a:schemeClr val="accent2">
                  <a:shade val="50000"/>
                </a:schemeClr>
              </a:solidFill>
              <a:prstDash val="solid"/>
            </a:ln>
            <a:effectLst/>
          </c:spPr>
          <c:marker>
            <c:symbol val="circle"/>
            <c:size val="10"/>
            <c:spPr>
              <a:solidFill>
                <a:schemeClr val="accent2"/>
              </a:solidFill>
              <a:ln w="28575" cap="flat" cmpd="sng" algn="ctr">
                <a:solidFill>
                  <a:schemeClr val="accent2">
                    <a:shade val="50000"/>
                  </a:schemeClr>
                </a:solidFill>
                <a:prstDash val="solid"/>
              </a:ln>
              <a:effectLst/>
            </c:spPr>
          </c:marker>
          <c:dLbls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b"/>
            <c:showVal val="1"/>
          </c:dLbls>
          <c:cat>
            <c:strRef>
              <c:f>Лист1!$B$1:$H$1</c:f>
              <c:strCache>
                <c:ptCount val="7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</c:strCache>
            </c:strRef>
          </c:cat>
          <c:val>
            <c:numRef>
              <c:f>Лист1!$B$2:$H$2</c:f>
              <c:numCache>
                <c:formatCode>0</c:formatCode>
                <c:ptCount val="7"/>
                <c:pt idx="0">
                  <c:v>185</c:v>
                </c:pt>
                <c:pt idx="1">
                  <c:v>191</c:v>
                </c:pt>
                <c:pt idx="2">
                  <c:v>181</c:v>
                </c:pt>
                <c:pt idx="3">
                  <c:v>173.15</c:v>
                </c:pt>
                <c:pt idx="4">
                  <c:v>168.29</c:v>
                </c:pt>
                <c:pt idx="5">
                  <c:v>151.43</c:v>
                </c:pt>
                <c:pt idx="6">
                  <c:v>138.03</c:v>
                </c:pt>
              </c:numCache>
            </c:numRef>
          </c:val>
        </c:ser>
        <c:ser>
          <c:idx val="2"/>
          <c:order val="1"/>
          <c:tx>
            <c:strRef>
              <c:f>Лист1!$A$3</c:f>
              <c:strCache>
                <c:ptCount val="1"/>
                <c:pt idx="0">
                  <c:v>18-34 года</c:v>
                </c:pt>
              </c:strCache>
            </c:strRef>
          </c:tx>
          <c:spPr>
            <a:ln w="28575" cap="flat" cmpd="sng" algn="ctr">
              <a:solidFill>
                <a:schemeClr val="accent4">
                  <a:shade val="50000"/>
                </a:schemeClr>
              </a:solidFill>
              <a:prstDash val="solid"/>
            </a:ln>
            <a:effectLst/>
          </c:spPr>
          <c:marker>
            <c:symbol val="circle"/>
            <c:size val="10"/>
            <c:spPr>
              <a:solidFill>
                <a:schemeClr val="accent4"/>
              </a:solidFill>
              <a:ln w="28575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marker>
          <c:dLbls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t"/>
            <c:showVal val="1"/>
          </c:dLbls>
          <c:cat>
            <c:strRef>
              <c:f>Лист1!$B$1:$H$1</c:f>
              <c:strCache>
                <c:ptCount val="7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</c:strCache>
            </c:strRef>
          </c:cat>
          <c:val>
            <c:numRef>
              <c:f>Лист1!$B$3:$H$3</c:f>
              <c:numCache>
                <c:formatCode>0</c:formatCode>
                <c:ptCount val="7"/>
                <c:pt idx="0">
                  <c:v>199</c:v>
                </c:pt>
                <c:pt idx="1">
                  <c:v>200</c:v>
                </c:pt>
                <c:pt idx="2">
                  <c:v>189</c:v>
                </c:pt>
                <c:pt idx="3">
                  <c:v>165.7</c:v>
                </c:pt>
                <c:pt idx="4">
                  <c:v>173.39000000000001</c:v>
                </c:pt>
                <c:pt idx="5">
                  <c:v>172.85000000000025</c:v>
                </c:pt>
                <c:pt idx="6">
                  <c:v>163.35000000000025</c:v>
                </c:pt>
              </c:numCache>
            </c:numRef>
          </c:val>
        </c:ser>
        <c:ser>
          <c:idx val="3"/>
          <c:order val="2"/>
          <c:tx>
            <c:strRef>
              <c:f>Лист1!$A$4</c:f>
              <c:strCache>
                <c:ptCount val="1"/>
                <c:pt idx="0">
                  <c:v>35-54 года</c:v>
                </c:pt>
              </c:strCache>
            </c:strRef>
          </c:tx>
          <c:spPr>
            <a:ln w="28575" cap="flat" cmpd="sng" algn="ctr">
              <a:solidFill>
                <a:schemeClr val="accent3">
                  <a:shade val="50000"/>
                </a:schemeClr>
              </a:solidFill>
              <a:prstDash val="solid"/>
            </a:ln>
            <a:effectLst/>
          </c:spPr>
          <c:marker>
            <c:symbol val="circle"/>
            <c:size val="10"/>
            <c:spPr>
              <a:solidFill>
                <a:schemeClr val="accent3"/>
              </a:solidFill>
              <a:ln w="28575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marker>
          <c:dLbls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t"/>
            <c:showVal val="1"/>
          </c:dLbls>
          <c:cat>
            <c:strRef>
              <c:f>Лист1!$B$1:$H$1</c:f>
              <c:strCache>
                <c:ptCount val="7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</c:strCache>
            </c:strRef>
          </c:cat>
          <c:val>
            <c:numRef>
              <c:f>Лист1!$B$4:$H$4</c:f>
              <c:numCache>
                <c:formatCode>0</c:formatCode>
                <c:ptCount val="7"/>
                <c:pt idx="0">
                  <c:v>273</c:v>
                </c:pt>
                <c:pt idx="1">
                  <c:v>278</c:v>
                </c:pt>
                <c:pt idx="2">
                  <c:v>264</c:v>
                </c:pt>
                <c:pt idx="3">
                  <c:v>264.85000000000002</c:v>
                </c:pt>
                <c:pt idx="4">
                  <c:v>270.83999999999969</c:v>
                </c:pt>
                <c:pt idx="5">
                  <c:v>261.38</c:v>
                </c:pt>
                <c:pt idx="6">
                  <c:v>256.22999999999951</c:v>
                </c:pt>
              </c:numCache>
            </c:numRef>
          </c:val>
        </c:ser>
        <c:ser>
          <c:idx val="4"/>
          <c:order val="3"/>
          <c:tx>
            <c:strRef>
              <c:f>Лист1!$A$5</c:f>
              <c:strCache>
                <c:ptCount val="1"/>
                <c:pt idx="0">
                  <c:v>55+ лет</c:v>
                </c:pt>
              </c:strCache>
            </c:strRef>
          </c:tx>
          <c:spPr>
            <a:ln w="285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c:spPr>
          <c:marker>
            <c:symbol val="circle"/>
            <c:size val="10"/>
            <c:spPr>
              <a:solidFill>
                <a:schemeClr val="accent1"/>
              </a:solidFill>
              <a:ln w="285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:ln>
              <a:effectLst/>
            </c:spPr>
          </c:marker>
          <c:dLbls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t"/>
            <c:showVal val="1"/>
          </c:dLbls>
          <c:cat>
            <c:strRef>
              <c:f>Лист1!$B$1:$H$1</c:f>
              <c:strCache>
                <c:ptCount val="7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</c:strCache>
            </c:strRef>
          </c:cat>
          <c:val>
            <c:numRef>
              <c:f>Лист1!$B$5:$H$5</c:f>
              <c:numCache>
                <c:formatCode>0</c:formatCode>
                <c:ptCount val="7"/>
                <c:pt idx="0">
                  <c:v>347</c:v>
                </c:pt>
                <c:pt idx="1">
                  <c:v>342</c:v>
                </c:pt>
                <c:pt idx="2">
                  <c:v>339</c:v>
                </c:pt>
                <c:pt idx="3">
                  <c:v>360.40999999999963</c:v>
                </c:pt>
                <c:pt idx="4">
                  <c:v>347.02</c:v>
                </c:pt>
                <c:pt idx="5">
                  <c:v>350.02</c:v>
                </c:pt>
                <c:pt idx="6">
                  <c:v>357.64000000000038</c:v>
                </c:pt>
              </c:numCache>
            </c:numRef>
          </c:val>
        </c:ser>
        <c:marker val="1"/>
        <c:axId val="108522880"/>
        <c:axId val="108541056"/>
      </c:lineChart>
      <c:catAx>
        <c:axId val="108522880"/>
        <c:scaling>
          <c:orientation val="minMax"/>
        </c:scaling>
        <c:axPos val="b"/>
        <c:tickLblPos val="nextTo"/>
        <c:txPr>
          <a:bodyPr rot="0" vert="horz"/>
          <a:lstStyle/>
          <a:p>
            <a:pPr>
              <a:defRPr sz="1600"/>
            </a:pPr>
            <a:endParaRPr lang="ru-RU"/>
          </a:p>
        </c:txPr>
        <c:crossAx val="108541056"/>
        <c:crosses val="autoZero"/>
        <c:auto val="1"/>
        <c:lblAlgn val="ctr"/>
        <c:lblOffset val="100"/>
      </c:catAx>
      <c:valAx>
        <c:axId val="108541056"/>
        <c:scaling>
          <c:orientation val="minMax"/>
          <c:min val="100"/>
        </c:scaling>
        <c:delete val="1"/>
        <c:axPos val="l"/>
        <c:numFmt formatCode="0" sourceLinked="1"/>
        <c:tickLblPos val="none"/>
        <c:crossAx val="10852288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plotArea>
      <c:layout>
        <c:manualLayout>
          <c:layoutTarget val="inner"/>
          <c:xMode val="edge"/>
          <c:yMode val="edge"/>
          <c:x val="9.6225236551313445E-2"/>
          <c:y val="3.7539211359367212E-2"/>
          <c:w val="0.89255128303136455"/>
          <c:h val="0.84699498908160098"/>
        </c:manualLayout>
      </c:layout>
      <c:bar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12-24 лет</c:v>
                </c:pt>
              </c:strCache>
            </c:strRef>
          </c:tx>
          <c:spPr>
            <a:solidFill>
              <a:schemeClr val="accent5"/>
            </a:solidFill>
            <a:ln w="38100" cap="flat" cmpd="sng" algn="ctr">
              <a:solidFill>
                <a:schemeClr val="lt1"/>
              </a:solidFill>
              <a:prstDash val="solid"/>
            </a:ln>
            <a:effectLst/>
          </c:spPr>
          <c:dLbls>
            <c:showVal val="1"/>
          </c:dLbls>
          <c:cat>
            <c:strRef>
              <c:f>Лист1!$B$1:$C$1</c:f>
              <c:strCache>
                <c:ptCount val="2"/>
                <c:pt idx="0">
                  <c:v>Интернет</c:v>
                </c:pt>
                <c:pt idx="1">
                  <c:v>Телевидение</c:v>
                </c:pt>
              </c:strCache>
            </c:strRef>
          </c:cat>
          <c:val>
            <c:numRef>
              <c:f>Лист1!$B$2:$C$2</c:f>
              <c:numCache>
                <c:formatCode>0</c:formatCode>
                <c:ptCount val="2"/>
                <c:pt idx="0">
                  <c:v>87.279737729110579</c:v>
                </c:pt>
                <c:pt idx="1">
                  <c:v>136.83000000000001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25-44 лет</c:v>
                </c:pt>
              </c:strCache>
            </c:strRef>
          </c:tx>
          <c:spPr>
            <a:solidFill>
              <a:schemeClr val="accent2"/>
            </a:solidFill>
            <a:ln w="38100" cap="flat" cmpd="sng" algn="ctr">
              <a:solidFill>
                <a:schemeClr val="lt1"/>
              </a:solidFill>
              <a:prstDash val="solid"/>
            </a:ln>
            <a:effectLst/>
          </c:spPr>
          <c:dLbls>
            <c:showVal val="1"/>
          </c:dLbls>
          <c:cat>
            <c:strRef>
              <c:f>Лист1!$B$1:$C$1</c:f>
              <c:strCache>
                <c:ptCount val="2"/>
                <c:pt idx="0">
                  <c:v>Интернет</c:v>
                </c:pt>
                <c:pt idx="1">
                  <c:v>Телевидение</c:v>
                </c:pt>
              </c:strCache>
            </c:strRef>
          </c:cat>
          <c:val>
            <c:numRef>
              <c:f>Лист1!$B$3:$C$3</c:f>
              <c:numCache>
                <c:formatCode>0</c:formatCode>
                <c:ptCount val="2"/>
                <c:pt idx="0">
                  <c:v>81.30895215252248</c:v>
                </c:pt>
                <c:pt idx="1">
                  <c:v>201.03</c:v>
                </c:pt>
              </c:numCache>
            </c:numRef>
          </c:val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45-54 лет</c:v>
                </c:pt>
              </c:strCache>
            </c:strRef>
          </c:tx>
          <c:spPr>
            <a:solidFill>
              <a:schemeClr val="accent3"/>
            </a:solidFill>
            <a:ln w="38100" cap="flat" cmpd="sng" algn="ctr">
              <a:solidFill>
                <a:schemeClr val="lt1"/>
              </a:solidFill>
              <a:prstDash val="solid"/>
            </a:ln>
            <a:effectLst/>
          </c:spPr>
          <c:dLbls>
            <c:showVal val="1"/>
          </c:dLbls>
          <c:cat>
            <c:strRef>
              <c:f>Лист1!$B$1:$C$1</c:f>
              <c:strCache>
                <c:ptCount val="2"/>
                <c:pt idx="0">
                  <c:v>Интернет</c:v>
                </c:pt>
                <c:pt idx="1">
                  <c:v>Телевидение</c:v>
                </c:pt>
              </c:strCache>
            </c:strRef>
          </c:cat>
          <c:val>
            <c:numRef>
              <c:f>Лист1!$B$4:$C$4</c:f>
              <c:numCache>
                <c:formatCode>0</c:formatCode>
                <c:ptCount val="2"/>
                <c:pt idx="0">
                  <c:v>50.500246000065296</c:v>
                </c:pt>
                <c:pt idx="1">
                  <c:v>282.2</c:v>
                </c:pt>
              </c:numCache>
            </c:numRef>
          </c:val>
        </c:ser>
        <c:dLbls>
          <c:showVal val="1"/>
        </c:dLbls>
        <c:axId val="108588032"/>
        <c:axId val="108610304"/>
      </c:barChart>
      <c:catAx>
        <c:axId val="108588032"/>
        <c:scaling>
          <c:orientation val="minMax"/>
        </c:scaling>
        <c:axPos val="b"/>
        <c:tickLblPos val="nextTo"/>
        <c:spPr>
          <a:ln>
            <a:noFill/>
          </a:ln>
        </c:spPr>
        <c:crossAx val="108610304"/>
        <c:crosses val="autoZero"/>
        <c:auto val="1"/>
        <c:lblAlgn val="ctr"/>
        <c:lblOffset val="100"/>
      </c:catAx>
      <c:valAx>
        <c:axId val="108610304"/>
        <c:scaling>
          <c:orientation val="minMax"/>
        </c:scaling>
        <c:axPos val="l"/>
        <c:numFmt formatCode="0&quot; мин.&quot;" sourceLinked="0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085880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5101277046251604"/>
          <c:y val="1.9569880691187553E-2"/>
          <c:w val="0.32914113676966888"/>
          <c:h val="0.32733564030112999"/>
        </c:manualLayout>
      </c:layout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013397084319889E-3"/>
          <c:y val="0.44136207088101331"/>
          <c:w val="0.97250980777874863"/>
          <c:h val="0.28436007110321537"/>
        </c:manualLayout>
      </c:layout>
      <c:lineChart>
        <c:grouping val="standard"/>
        <c:ser>
          <c:idx val="1"/>
          <c:order val="0"/>
          <c:tx>
            <c:strRef>
              <c:f>Лист1!$A$3</c:f>
              <c:strCache>
                <c:ptCount val="1"/>
                <c:pt idx="0">
                  <c:v>Суммарная доля аудитории каналов "первой тройки"</c:v>
                </c:pt>
              </c:strCache>
            </c:strRef>
          </c:tx>
          <c:spPr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c:spPr>
          <c:marker>
            <c:symbol val="circle"/>
            <c:size val="9"/>
            <c:spPr>
              <a:solidFill>
                <a:schemeClr val="accent1"/>
              </a:solidFill>
              <a:ln w="19050" cap="flat" cmpd="sng" algn="ctr">
                <a:solidFill>
                  <a:schemeClr val="accent1">
                    <a:shade val="50000"/>
                  </a:schemeClr>
                </a:solidFill>
                <a:prstDash val="solid"/>
              </a:ln>
              <a:effectLst/>
            </c:spPr>
          </c:marker>
          <c:dLbls>
            <c:numFmt formatCode="0&quot;%&quot;" sourceLinked="0"/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dLblPos val="t"/>
            <c:showVal val="1"/>
          </c:dLbls>
          <c:cat>
            <c:strRef>
              <c:f>Лист1!$B$1:$H$1</c:f>
              <c:strCache>
                <c:ptCount val="7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</c:strCache>
            </c:strRef>
          </c:cat>
          <c:val>
            <c:numRef>
              <c:f>Лист1!$B$3:$H$3</c:f>
              <c:numCache>
                <c:formatCode>0.0</c:formatCode>
                <c:ptCount val="7"/>
                <c:pt idx="0">
                  <c:v>56.339999999999996</c:v>
                </c:pt>
                <c:pt idx="1">
                  <c:v>53.349999999999994</c:v>
                </c:pt>
                <c:pt idx="2">
                  <c:v>49.96</c:v>
                </c:pt>
                <c:pt idx="3">
                  <c:v>52.1</c:v>
                </c:pt>
                <c:pt idx="4">
                  <c:v>50.75</c:v>
                </c:pt>
                <c:pt idx="5">
                  <c:v>50.2</c:v>
                </c:pt>
                <c:pt idx="6">
                  <c:v>47.660000000000011</c:v>
                </c:pt>
              </c:numCache>
            </c:numRef>
          </c:val>
          <c:smooth val="1"/>
        </c:ser>
        <c:marker val="1"/>
        <c:axId val="118236288"/>
        <c:axId val="118237824"/>
      </c:lineChart>
      <c:catAx>
        <c:axId val="118236288"/>
        <c:scaling>
          <c:orientation val="minMax"/>
        </c:scaling>
        <c:axPos val="b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118237824"/>
        <c:crosses val="autoZero"/>
        <c:auto val="1"/>
        <c:lblAlgn val="ctr"/>
        <c:lblOffset val="100"/>
      </c:catAx>
      <c:valAx>
        <c:axId val="118237824"/>
        <c:scaling>
          <c:orientation val="minMax"/>
          <c:min val="20"/>
        </c:scaling>
        <c:delete val="1"/>
        <c:axPos val="l"/>
        <c:numFmt formatCode="0" sourceLinked="0"/>
        <c:tickLblPos val="none"/>
        <c:crossAx val="118236288"/>
        <c:crosses val="autoZero"/>
        <c:crossBetween val="between"/>
        <c:majorUnit val="10"/>
      </c:valAx>
    </c:plotArea>
    <c:plotVisOnly val="1"/>
  </c:chart>
  <c:spPr>
    <a:noFill/>
    <a:ln w="19050" cap="flat" cmpd="sng" algn="ctr">
      <a:noFill/>
      <a:prstDash val="solid"/>
    </a:ln>
    <a:effectLst/>
  </c:spPr>
  <c:txPr>
    <a:bodyPr/>
    <a:lstStyle/>
    <a:p>
      <a:pPr>
        <a:defRPr sz="1400">
          <a:solidFill>
            <a:schemeClr val="tx1"/>
          </a:solidFill>
          <a:latin typeface="+mn-lt"/>
          <a:ea typeface="+mn-ea"/>
          <a:cs typeface="+mn-cs"/>
        </a:defRPr>
      </a:pPr>
      <a:endParaRPr lang="ru-RU"/>
    </a:p>
  </c:txPr>
  <c:externalData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7642341619887848E-2"/>
          <c:y val="1.628222523744921E-2"/>
          <c:w val="0.96471531676022471"/>
          <c:h val="0.8798284471616127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Shr%</c:v>
                </c:pt>
              </c:strCache>
            </c:strRef>
          </c:tx>
          <c:spPr>
            <a:solidFill>
              <a:schemeClr val="accent1"/>
            </a:solid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c:spPr>
          <c:dPt>
            <c:idx val="5"/>
            <c:spPr>
              <a:solidFill>
                <a:schemeClr val="accent1"/>
              </a:solidFill>
              <a:ln w="19050" cap="flat" cmpd="sng" algn="ctr">
                <a:solidFill>
                  <a:schemeClr val="accent1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6"/>
            <c:spPr>
              <a:solidFill>
                <a:schemeClr val="accent1"/>
              </a:solidFill>
              <a:ln w="19050" cap="flat" cmpd="sng" algn="ctr">
                <a:solidFill>
                  <a:schemeClr val="accent1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7"/>
            <c:spPr>
              <a:solidFill>
                <a:schemeClr val="accent1"/>
              </a:solidFill>
              <a:ln w="19050" cap="flat" cmpd="sng" algn="ctr">
                <a:solidFill>
                  <a:schemeClr val="accent1">
                    <a:shade val="50000"/>
                  </a:schemeClr>
                </a:solidFill>
                <a:prstDash val="solid"/>
              </a:ln>
              <a:effectLst/>
            </c:spPr>
          </c:dPt>
          <c:dLbls>
            <c:numFmt formatCode="0.0&quot;%&quot;" sourceLinked="0"/>
            <c:txPr>
              <a:bodyPr/>
              <a:lstStyle/>
              <a:p>
                <a:pPr>
                  <a:defRPr sz="1800" b="0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Лист1!$A$2:$A$9</c:f>
              <c:numCache>
                <c:formatCode>General</c:formatCode>
                <c:ptCount val="8"/>
                <c:pt idx="0">
                  <c:v>2003</c:v>
                </c:pt>
                <c:pt idx="1">
                  <c:v>2004</c:v>
                </c:pt>
                <c:pt idx="2">
                  <c:v>2005</c:v>
                </c:pt>
                <c:pt idx="3">
                  <c:v>2006</c:v>
                </c:pt>
                <c:pt idx="4">
                  <c:v>2007</c:v>
                </c:pt>
                <c:pt idx="5">
                  <c:v>2008</c:v>
                </c:pt>
                <c:pt idx="6">
                  <c:v>2009</c:v>
                </c:pt>
                <c:pt idx="7">
                  <c:v>2010</c:v>
                </c:pt>
              </c:numCache>
            </c:numRef>
          </c:cat>
          <c:val>
            <c:numRef>
              <c:f>Лист1!$B$2:$B$9</c:f>
              <c:numCache>
                <c:formatCode>0.0</c:formatCode>
                <c:ptCount val="8"/>
                <c:pt idx="0">
                  <c:v>1.4</c:v>
                </c:pt>
                <c:pt idx="1">
                  <c:v>1.6</c:v>
                </c:pt>
                <c:pt idx="2">
                  <c:v>2.1</c:v>
                </c:pt>
                <c:pt idx="3">
                  <c:v>4.28</c:v>
                </c:pt>
                <c:pt idx="4">
                  <c:v>5.6099999999999985</c:v>
                </c:pt>
                <c:pt idx="5">
                  <c:v>6.6</c:v>
                </c:pt>
                <c:pt idx="6">
                  <c:v>7.28</c:v>
                </c:pt>
                <c:pt idx="7">
                  <c:v>7.96</c:v>
                </c:pt>
              </c:numCache>
            </c:numRef>
          </c:val>
        </c:ser>
        <c:gapWidth val="40"/>
        <c:axId val="120898304"/>
        <c:axId val="120899840"/>
      </c:barChart>
      <c:catAx>
        <c:axId val="120898304"/>
        <c:scaling>
          <c:orientation val="minMax"/>
        </c:scaling>
        <c:axPos val="b"/>
        <c:numFmt formatCode="General" sourceLinked="0"/>
        <c:tickLblPos val="nextTo"/>
        <c:spPr>
          <a:ln>
            <a:noFill/>
          </a:ln>
        </c:spPr>
        <c:txPr>
          <a:bodyPr rot="0" vert="horz"/>
          <a:lstStyle/>
          <a:p>
            <a:pPr>
              <a:defRPr sz="1600"/>
            </a:pPr>
            <a:endParaRPr lang="ru-RU"/>
          </a:p>
        </c:txPr>
        <c:crossAx val="120899840"/>
        <c:crosses val="autoZero"/>
        <c:auto val="1"/>
        <c:lblAlgn val="ctr"/>
        <c:lblOffset val="100"/>
      </c:catAx>
      <c:valAx>
        <c:axId val="120899840"/>
        <c:scaling>
          <c:orientation val="minMax"/>
        </c:scaling>
        <c:delete val="1"/>
        <c:axPos val="l"/>
        <c:numFmt formatCode="0.0" sourceLinked="1"/>
        <c:tickLblPos val="none"/>
        <c:crossAx val="1208983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6.11415791678558E-2"/>
          <c:y val="2.0783145469063135E-2"/>
          <c:w val="0.954543575775888"/>
          <c:h val="0.94427234155816098"/>
        </c:manualLayout>
      </c:layout>
      <c:bubbleChart>
        <c:ser>
          <c:idx val="0"/>
          <c:order val="0"/>
          <c:spPr>
            <a:solidFill>
              <a:schemeClr val="accent1"/>
            </a:solidFill>
            <a:ln w="25400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c:spPr>
          <c:dPt>
            <c:idx val="1"/>
            <c:bubble3D val="1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4"/>
            <c:bubble3D val="1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6"/>
            <c:bubble3D val="1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9"/>
            <c:bubble3D val="1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15"/>
            <c:bubble3D val="1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dPt>
          <c:dLbls>
            <c:delete val="1"/>
          </c:dLbls>
          <c:xVal>
            <c:numRef>
              <c:f>'шары исходный (2)'!$B$2:$B$21</c:f>
              <c:numCache>
                <c:formatCode>0</c:formatCode>
                <c:ptCount val="20"/>
                <c:pt idx="0">
                  <c:v>43.1</c:v>
                </c:pt>
                <c:pt idx="1">
                  <c:v>38.300000000000004</c:v>
                </c:pt>
                <c:pt idx="2">
                  <c:v>36.6</c:v>
                </c:pt>
                <c:pt idx="3">
                  <c:v>34.9</c:v>
                </c:pt>
                <c:pt idx="4">
                  <c:v>33.800000000000004</c:v>
                </c:pt>
                <c:pt idx="5">
                  <c:v>33.5</c:v>
                </c:pt>
                <c:pt idx="6">
                  <c:v>30.6</c:v>
                </c:pt>
                <c:pt idx="7">
                  <c:v>29.8</c:v>
                </c:pt>
                <c:pt idx="8">
                  <c:v>25.5</c:v>
                </c:pt>
                <c:pt idx="9">
                  <c:v>18.899999999999999</c:v>
                </c:pt>
                <c:pt idx="10">
                  <c:v>18.600000000000001</c:v>
                </c:pt>
                <c:pt idx="11">
                  <c:v>15.4</c:v>
                </c:pt>
                <c:pt idx="12">
                  <c:v>15.2</c:v>
                </c:pt>
                <c:pt idx="13">
                  <c:v>15</c:v>
                </c:pt>
                <c:pt idx="14">
                  <c:v>14.8</c:v>
                </c:pt>
                <c:pt idx="15">
                  <c:v>14.2</c:v>
                </c:pt>
                <c:pt idx="16">
                  <c:v>12.8</c:v>
                </c:pt>
                <c:pt idx="17">
                  <c:v>12.2</c:v>
                </c:pt>
                <c:pt idx="18">
                  <c:v>11.8</c:v>
                </c:pt>
                <c:pt idx="19">
                  <c:v>11.3</c:v>
                </c:pt>
              </c:numCache>
            </c:numRef>
          </c:xVal>
          <c:yVal>
            <c:numRef>
              <c:f>'шары исходный (2)'!$C$2:$C$21</c:f>
              <c:numCache>
                <c:formatCode>0</c:formatCode>
                <c:ptCount val="20"/>
                <c:pt idx="0">
                  <c:v>73</c:v>
                </c:pt>
                <c:pt idx="1">
                  <c:v>9</c:v>
                </c:pt>
                <c:pt idx="2">
                  <c:v>68</c:v>
                </c:pt>
                <c:pt idx="3">
                  <c:v>72</c:v>
                </c:pt>
                <c:pt idx="4">
                  <c:v>16</c:v>
                </c:pt>
                <c:pt idx="5">
                  <c:v>54</c:v>
                </c:pt>
                <c:pt idx="6">
                  <c:v>43</c:v>
                </c:pt>
                <c:pt idx="7">
                  <c:v>63</c:v>
                </c:pt>
                <c:pt idx="8">
                  <c:v>36</c:v>
                </c:pt>
                <c:pt idx="9">
                  <c:v>26</c:v>
                </c:pt>
                <c:pt idx="10">
                  <c:v>29</c:v>
                </c:pt>
                <c:pt idx="11">
                  <c:v>26</c:v>
                </c:pt>
                <c:pt idx="12">
                  <c:v>32</c:v>
                </c:pt>
                <c:pt idx="13">
                  <c:v>33</c:v>
                </c:pt>
                <c:pt idx="14">
                  <c:v>31</c:v>
                </c:pt>
                <c:pt idx="15">
                  <c:v>5</c:v>
                </c:pt>
                <c:pt idx="16">
                  <c:v>32</c:v>
                </c:pt>
                <c:pt idx="17">
                  <c:v>24</c:v>
                </c:pt>
                <c:pt idx="18">
                  <c:v>19</c:v>
                </c:pt>
                <c:pt idx="19">
                  <c:v>31</c:v>
                </c:pt>
              </c:numCache>
            </c:numRef>
          </c:yVal>
          <c:bubbleSize>
            <c:numRef>
              <c:f>'шары исходный (2)'!$D$2:$D$21</c:f>
              <c:numCache>
                <c:formatCode>0.0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</c:numCache>
            </c:numRef>
          </c:bubbleSize>
          <c:bubble3D val="1"/>
        </c:ser>
        <c:dLbls>
          <c:showVal val="1"/>
        </c:dLbls>
        <c:bubbleScale val="40"/>
        <c:axId val="131700608"/>
        <c:axId val="131702144"/>
      </c:bubbleChart>
      <c:valAx>
        <c:axId val="131700608"/>
        <c:scaling>
          <c:orientation val="minMax"/>
          <c:min val="10"/>
        </c:scaling>
        <c:axPos val="b"/>
        <c:numFmt formatCode="0&quot;%&quot;" sourceLinked="0"/>
        <c:majorTickMark val="none"/>
        <c:tickLblPos val="low"/>
        <c:txPr>
          <a:bodyPr rot="0" vert="horz"/>
          <a:lstStyle/>
          <a:p>
            <a:pPr>
              <a:defRPr sz="1200"/>
            </a:pPr>
            <a:endParaRPr lang="ru-RU"/>
          </a:p>
        </c:txPr>
        <c:crossAx val="131702144"/>
        <c:crossesAt val="0"/>
        <c:crossBetween val="midCat"/>
      </c:valAx>
      <c:valAx>
        <c:axId val="131702144"/>
        <c:scaling>
          <c:orientation val="minMax"/>
          <c:min val="0"/>
        </c:scaling>
        <c:axPos val="l"/>
        <c:numFmt formatCode="#,##0" sourceLinked="0"/>
        <c:majorTickMark val="none"/>
        <c:tickLblPos val="low"/>
        <c:txPr>
          <a:bodyPr rot="0" vert="horz"/>
          <a:lstStyle/>
          <a:p>
            <a:pPr>
              <a:defRPr sz="1200"/>
            </a:pPr>
            <a:endParaRPr lang="ru-RU"/>
          </a:p>
        </c:txPr>
        <c:crossAx val="131700608"/>
        <c:crossesAt val="0"/>
        <c:crossBetween val="midCat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plotArea>
      <c:layout/>
      <c:barChart>
        <c:barDir val="col"/>
        <c:grouping val="stacked"/>
        <c:ser>
          <c:idx val="0"/>
          <c:order val="0"/>
          <c:tx>
            <c:strRef>
              <c:f>Лист1!$A$2</c:f>
              <c:strCache>
                <c:ptCount val="1"/>
                <c:pt idx="0">
                  <c:v>12-24 года</c:v>
                </c:pt>
              </c:strCache>
            </c:strRef>
          </c:tx>
          <c:spPr>
            <a:solidFill>
              <a:schemeClr val="accent5"/>
            </a:solidFill>
            <a:ln w="38100" cap="flat" cmpd="sng" algn="ctr">
              <a:solidFill>
                <a:schemeClr val="lt1"/>
              </a:solidFill>
              <a:prstDash val="solid"/>
            </a:ln>
            <a:effectLst/>
          </c:spPr>
          <c:dLbls>
            <c:showVal val="1"/>
          </c:dLbls>
          <c:cat>
            <c:strRef>
              <c:f>Лист1!$B$1:$C$1</c:f>
              <c:strCache>
                <c:ptCount val="2"/>
                <c:pt idx="0">
                  <c:v>Телевидение</c:v>
                </c:pt>
                <c:pt idx="1">
                  <c:v>Интернет</c:v>
                </c:pt>
              </c:strCache>
            </c:strRef>
          </c:cat>
          <c:val>
            <c:numRef>
              <c:f>Лист1!$B$2:$C$2</c:f>
              <c:numCache>
                <c:formatCode>0</c:formatCode>
                <c:ptCount val="2"/>
                <c:pt idx="0" formatCode="General">
                  <c:v>14</c:v>
                </c:pt>
                <c:pt idx="1">
                  <c:v>32.6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25-44 года</c:v>
                </c:pt>
              </c:strCache>
            </c:strRef>
          </c:tx>
          <c:spPr>
            <a:solidFill>
              <a:schemeClr val="accent1"/>
            </a:solidFill>
            <a:ln w="38100" cap="flat" cmpd="sng" algn="ctr">
              <a:solidFill>
                <a:schemeClr val="lt1"/>
              </a:solidFill>
              <a:prstDash val="solid"/>
            </a:ln>
            <a:effectLst/>
          </c:spPr>
          <c:dLbls>
            <c:txPr>
              <a:bodyPr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 lang="ru-RU"/>
              </a:p>
            </c:txPr>
            <c:dLblPos val="ctr"/>
            <c:showVal val="1"/>
          </c:dLbls>
          <c:cat>
            <c:strRef>
              <c:f>Лист1!$B$1:$C$1</c:f>
              <c:strCache>
                <c:ptCount val="2"/>
                <c:pt idx="0">
                  <c:v>Телевидение</c:v>
                </c:pt>
                <c:pt idx="1">
                  <c:v>Интернет</c:v>
                </c:pt>
              </c:strCache>
            </c:strRef>
          </c:cat>
          <c:val>
            <c:numRef>
              <c:f>Лист1!$B$3:$C$3</c:f>
              <c:numCache>
                <c:formatCode>0</c:formatCode>
                <c:ptCount val="2"/>
                <c:pt idx="0" formatCode="General">
                  <c:v>34</c:v>
                </c:pt>
                <c:pt idx="1">
                  <c:v>47.6</c:v>
                </c:pt>
              </c:numCache>
            </c:numRef>
          </c:val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45-54 года</c:v>
                </c:pt>
              </c:strCache>
            </c:strRef>
          </c:tx>
          <c:spPr>
            <a:solidFill>
              <a:schemeClr val="accent3"/>
            </a:solidFill>
            <a:ln w="38100" cap="flat" cmpd="sng" algn="ctr">
              <a:solidFill>
                <a:schemeClr val="lt1"/>
              </a:solidFill>
              <a:prstDash val="solid"/>
            </a:ln>
            <a:effectLst/>
          </c:spPr>
          <c:dLbls>
            <c:showVal val="1"/>
          </c:dLbls>
          <c:cat>
            <c:strRef>
              <c:f>Лист1!$B$1:$C$1</c:f>
              <c:strCache>
                <c:ptCount val="2"/>
                <c:pt idx="0">
                  <c:v>Телевидение</c:v>
                </c:pt>
                <c:pt idx="1">
                  <c:v>Интернет</c:v>
                </c:pt>
              </c:strCache>
            </c:strRef>
          </c:cat>
          <c:val>
            <c:numRef>
              <c:f>Лист1!$B$4:$C$4</c:f>
              <c:numCache>
                <c:formatCode>0</c:formatCode>
                <c:ptCount val="2"/>
                <c:pt idx="0" formatCode="General">
                  <c:v>19</c:v>
                </c:pt>
                <c:pt idx="1">
                  <c:v>13.9</c:v>
                </c:pt>
              </c:numCache>
            </c:numRef>
          </c:val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55+ лет</c:v>
                </c:pt>
              </c:strCache>
            </c:strRef>
          </c:tx>
          <c:spPr>
            <a:solidFill>
              <a:schemeClr val="accent2"/>
            </a:solidFill>
            <a:ln w="38100" cap="flat" cmpd="sng" algn="ctr">
              <a:solidFill>
                <a:schemeClr val="lt1"/>
              </a:solidFill>
              <a:prstDash val="solid"/>
            </a:ln>
            <a:effectLst/>
          </c:spPr>
          <c:dLbls>
            <c:txPr>
              <a:bodyPr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 lang="ru-RU"/>
              </a:p>
            </c:txPr>
            <c:dLblPos val="ctr"/>
            <c:showVal val="1"/>
          </c:dLbls>
          <c:cat>
            <c:strRef>
              <c:f>Лист1!$B$1:$C$1</c:f>
              <c:strCache>
                <c:ptCount val="2"/>
                <c:pt idx="0">
                  <c:v>Телевидение</c:v>
                </c:pt>
                <c:pt idx="1">
                  <c:v>Интернет</c:v>
                </c:pt>
              </c:strCache>
            </c:strRef>
          </c:cat>
          <c:val>
            <c:numRef>
              <c:f>Лист1!$B$5:$C$5</c:f>
              <c:numCache>
                <c:formatCode>0</c:formatCode>
                <c:ptCount val="2"/>
                <c:pt idx="0" formatCode="General">
                  <c:v>33</c:v>
                </c:pt>
                <c:pt idx="1">
                  <c:v>6</c:v>
                </c:pt>
              </c:numCache>
            </c:numRef>
          </c:val>
        </c:ser>
        <c:dLbls>
          <c:showVal val="1"/>
        </c:dLbls>
        <c:gapWidth val="60"/>
        <c:overlap val="100"/>
        <c:axId val="131989504"/>
        <c:axId val="131991040"/>
      </c:barChart>
      <c:catAx>
        <c:axId val="131989504"/>
        <c:scaling>
          <c:orientation val="minMax"/>
        </c:scaling>
        <c:axPos val="b"/>
        <c:maj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2000"/>
            </a:pPr>
            <a:endParaRPr lang="ru-RU"/>
          </a:p>
        </c:txPr>
        <c:crossAx val="131991040"/>
        <c:crosses val="autoZero"/>
        <c:auto val="1"/>
        <c:lblAlgn val="ctr"/>
        <c:lblOffset val="100"/>
      </c:catAx>
      <c:valAx>
        <c:axId val="131991040"/>
        <c:scaling>
          <c:orientation val="minMax"/>
          <c:max val="100"/>
        </c:scaling>
        <c:axPos val="l"/>
        <c:numFmt formatCode="0&quot;%&quot;" sourceLinked="0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31989504"/>
        <c:crosses val="autoZero"/>
        <c:crossBetween val="between"/>
        <c:majorUnit val="20"/>
      </c:valAx>
    </c:plotArea>
    <c:legend>
      <c:legendPos val="r"/>
      <c:layout>
        <c:manualLayout>
          <c:xMode val="edge"/>
          <c:yMode val="edge"/>
          <c:x val="0.75760709323099673"/>
          <c:y val="2.8874797109651802E-2"/>
          <c:w val="0.228947528617746"/>
          <c:h val="0.84071976078513699"/>
        </c:manualLayout>
      </c:layout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26539495798319335"/>
          <c:y val="4.1806639355190238E-2"/>
        </c:manualLayout>
      </c:layout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2010</c:v>
                </c:pt>
              </c:strCache>
            </c:strRef>
          </c:tx>
          <c:dPt>
            <c:idx val="4"/>
            <c:explosion val="9"/>
          </c:dPt>
          <c:dLbls>
            <c:dLbl>
              <c:idx val="1"/>
              <c:layout>
                <c:manualLayout>
                  <c:x val="3.708661417322838E-2"/>
                  <c:y val="-0.10780070036701916"/>
                </c:manualLayout>
              </c:layout>
              <c:showVal val="1"/>
            </c:dLbl>
            <c:dLbl>
              <c:idx val="5"/>
              <c:layout>
                <c:manualLayout>
                  <c:x val="1.5122874346589063E-2"/>
                  <c:y val="9.9816996021315274E-2"/>
                </c:manualLayout>
              </c:layout>
              <c:showVal val="1"/>
            </c:dLbl>
            <c:numFmt formatCode="0&quot;%&quot;" sourceLinked="0"/>
            <c:showVal val="1"/>
            <c:showLeaderLines val="1"/>
          </c:dLbls>
          <c:cat>
            <c:strRef>
              <c:f>Лист1!$A$2:$A$7</c:f>
              <c:strCache>
                <c:ptCount val="6"/>
                <c:pt idx="0">
                  <c:v>Телевидение</c:v>
                </c:pt>
                <c:pt idx="1">
                  <c:v>Радио</c:v>
                </c:pt>
                <c:pt idx="2">
                  <c:v>Печатные СМИ</c:v>
                </c:pt>
                <c:pt idx="3">
                  <c:v>Наружная реклама</c:v>
                </c:pt>
                <c:pt idx="4">
                  <c:v>Интернет</c:v>
                </c:pt>
                <c:pt idx="5">
                  <c:v>Прочие медиа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52.3</c:v>
                </c:pt>
                <c:pt idx="1">
                  <c:v>4.7</c:v>
                </c:pt>
                <c:pt idx="2">
                  <c:v>17.899999999999999</c:v>
                </c:pt>
                <c:pt idx="3">
                  <c:v>12.9</c:v>
                </c:pt>
                <c:pt idx="4">
                  <c:v>10.7</c:v>
                </c:pt>
                <c:pt idx="5">
                  <c:v>1.5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56426136438827501"/>
          <c:y val="0.32226405760005011"/>
          <c:w val="0.30128485409911998"/>
          <c:h val="0.48186219656973983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8"/>
  <c:chart>
    <c:autoTitleDeleted val="1"/>
    <c:plotArea>
      <c:layout>
        <c:manualLayout>
          <c:layoutTarget val="inner"/>
          <c:xMode val="edge"/>
          <c:yMode val="edge"/>
          <c:x val="0.37049198047601434"/>
          <c:y val="1.0966463102562945E-2"/>
          <c:w val="0.53655212560359999"/>
          <c:h val="0.97351344256726058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dPt>
            <c:idx val="4"/>
            <c:spPr>
              <a:solidFill>
                <a:schemeClr val="accent3"/>
              </a:solidFill>
              <a:ln>
                <a:noFill/>
              </a:ln>
            </c:spPr>
          </c:dPt>
          <c:dPt>
            <c:idx val="7"/>
            <c:spPr>
              <a:solidFill>
                <a:schemeClr val="accent3"/>
              </a:solidFill>
              <a:ln>
                <a:noFill/>
              </a:ln>
            </c:spPr>
          </c:dPt>
          <c:dPt>
            <c:idx val="8"/>
            <c:spPr>
              <a:solidFill>
                <a:schemeClr val="accent3"/>
              </a:solidFill>
              <a:ln>
                <a:noFill/>
              </a:ln>
            </c:spPr>
          </c:dPt>
          <c:dPt>
            <c:idx val="10"/>
            <c:spPr>
              <a:solidFill>
                <a:schemeClr val="accent3"/>
              </a:solidFill>
              <a:ln>
                <a:noFill/>
              </a:ln>
            </c:spPr>
          </c:dPt>
          <c:dPt>
            <c:idx val="11"/>
            <c:spPr>
              <a:solidFill>
                <a:schemeClr val="accent3"/>
              </a:solidFill>
              <a:ln>
                <a:noFill/>
              </a:ln>
            </c:spPr>
          </c:dPt>
          <c:dPt>
            <c:idx val="12"/>
            <c:spPr>
              <a:solidFill>
                <a:schemeClr val="accent3"/>
              </a:solidFill>
              <a:ln>
                <a:noFill/>
              </a:ln>
            </c:spPr>
          </c:dPt>
          <c:dPt>
            <c:idx val="13"/>
            <c:spPr>
              <a:solidFill>
                <a:schemeClr val="accent3"/>
              </a:solidFill>
              <a:ln>
                <a:noFill/>
              </a:ln>
            </c:spPr>
          </c:dPt>
          <c:dLbls>
            <c:dLbl>
              <c:idx val="1"/>
              <c:layout>
                <c:manualLayout>
                  <c:x val="0"/>
                  <c:y val="7.4987083917636256E-3"/>
                </c:manualLayout>
              </c:layout>
              <c:dLblPos val="outEnd"/>
              <c:showVal val="1"/>
            </c:dLbl>
            <c:dLbl>
              <c:idx val="15"/>
              <c:layout>
                <c:manualLayout>
                  <c:x val="-1.6539128713491029E-3"/>
                  <c:y val="2.1943070829336412E-3"/>
                </c:manualLayout>
              </c:layout>
              <c:dLblPos val="outEnd"/>
              <c:showVal val="1"/>
            </c:dLbl>
            <c:numFmt formatCode="#,##0&quot; тыс.чел.&quot;" sourceLinked="0"/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Лист1!$A$2:$A$15</c:f>
              <c:strCache>
                <c:ptCount val="14"/>
                <c:pt idx="0">
                  <c:v>Российская газета</c:v>
                </c:pt>
                <c:pt idx="1">
                  <c:v>Московский Комсомолец</c:v>
                </c:pt>
                <c:pt idx="2">
                  <c:v>Советский спорт</c:v>
                </c:pt>
                <c:pt idx="3">
                  <c:v>Спорт-Экспресс</c:v>
                </c:pt>
                <c:pt idx="4">
                  <c:v>Sport-express.ru</c:v>
                </c:pt>
                <c:pt idx="5">
                  <c:v>Известия</c:v>
                </c:pt>
                <c:pt idx="6">
                  <c:v>Коммерсантъ</c:v>
                </c:pt>
                <c:pt idx="7">
                  <c:v>Vedomosti.ru</c:v>
                </c:pt>
                <c:pt idx="8">
                  <c:v>Rg.ru</c:v>
                </c:pt>
                <c:pt idx="9">
                  <c:v>Ведомости</c:v>
                </c:pt>
                <c:pt idx="10">
                  <c:v>Kommersant.ru</c:v>
                </c:pt>
                <c:pt idx="11">
                  <c:v>Mk.ru</c:v>
                </c:pt>
                <c:pt idx="12">
                  <c:v>Sovsport.ru</c:v>
                </c:pt>
                <c:pt idx="13">
                  <c:v>Izvestia.ru</c:v>
                </c:pt>
              </c:strCache>
            </c:strRef>
          </c:cat>
          <c:val>
            <c:numRef>
              <c:f>Лист1!$B$2:$B$15</c:f>
              <c:numCache>
                <c:formatCode>0.0</c:formatCode>
                <c:ptCount val="14"/>
                <c:pt idx="0">
                  <c:v>754.9</c:v>
                </c:pt>
                <c:pt idx="1">
                  <c:v>644.79999999999995</c:v>
                </c:pt>
                <c:pt idx="2">
                  <c:v>412.3</c:v>
                </c:pt>
                <c:pt idx="3">
                  <c:v>398.7</c:v>
                </c:pt>
                <c:pt idx="4" formatCode="General">
                  <c:v>253.1</c:v>
                </c:pt>
                <c:pt idx="5">
                  <c:v>215.7</c:v>
                </c:pt>
                <c:pt idx="6">
                  <c:v>189.4</c:v>
                </c:pt>
                <c:pt idx="7" formatCode="General">
                  <c:v>159.1</c:v>
                </c:pt>
                <c:pt idx="8" formatCode="General">
                  <c:v>147.9</c:v>
                </c:pt>
                <c:pt idx="9">
                  <c:v>137</c:v>
                </c:pt>
                <c:pt idx="10" formatCode="General">
                  <c:v>131.80000000000001</c:v>
                </c:pt>
                <c:pt idx="11" formatCode="General">
                  <c:v>104.6</c:v>
                </c:pt>
                <c:pt idx="12" formatCode="General">
                  <c:v>97.4</c:v>
                </c:pt>
                <c:pt idx="13" formatCode="General">
                  <c:v>59.9</c:v>
                </c:pt>
              </c:numCache>
            </c:numRef>
          </c:val>
        </c:ser>
        <c:gapWidth val="39"/>
        <c:axId val="132510464"/>
        <c:axId val="132512000"/>
      </c:barChart>
      <c:catAx>
        <c:axId val="132510464"/>
        <c:scaling>
          <c:orientation val="maxMin"/>
        </c:scaling>
        <c:axPos val="l"/>
        <c:maj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4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32512000"/>
        <c:crosses val="autoZero"/>
        <c:auto val="1"/>
        <c:lblAlgn val="ctr"/>
        <c:lblOffset val="100"/>
      </c:catAx>
      <c:valAx>
        <c:axId val="132512000"/>
        <c:scaling>
          <c:orientation val="minMax"/>
          <c:max val="850"/>
          <c:min val="0"/>
        </c:scaling>
        <c:delete val="1"/>
        <c:axPos val="t"/>
        <c:numFmt formatCode="0" sourceLinked="0"/>
        <c:tickLblPos val="none"/>
        <c:crossAx val="132510464"/>
        <c:crosses val="autoZero"/>
        <c:crossBetween val="between"/>
      </c:valAx>
    </c:plotArea>
    <c:plotVisOnly val="1"/>
  </c:chart>
  <c:spPr>
    <a:noFill/>
  </c:spPr>
  <c:txPr>
    <a:bodyPr/>
    <a:lstStyle/>
    <a:p>
      <a:pPr>
        <a:defRPr sz="1800"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8"/>
  <c:chart>
    <c:autoTitleDeleted val="1"/>
    <c:plotArea>
      <c:layout>
        <c:manualLayout>
          <c:layoutTarget val="inner"/>
          <c:xMode val="edge"/>
          <c:yMode val="edge"/>
          <c:x val="0.37049198047601434"/>
          <c:y val="1.0966463102562945E-2"/>
          <c:w val="0.53655212560359999"/>
          <c:h val="0.97351344256726058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dPt>
            <c:idx val="2"/>
            <c:spPr>
              <a:solidFill>
                <a:schemeClr val="accent3"/>
              </a:solidFill>
              <a:ln>
                <a:noFill/>
              </a:ln>
            </c:spPr>
          </c:dPt>
          <c:dPt>
            <c:idx val="5"/>
            <c:spPr>
              <a:solidFill>
                <a:schemeClr val="accent3"/>
              </a:solidFill>
              <a:ln>
                <a:noFill/>
              </a:ln>
            </c:spPr>
          </c:dPt>
          <c:dPt>
            <c:idx val="6"/>
            <c:spPr>
              <a:solidFill>
                <a:schemeClr val="accent3"/>
              </a:solidFill>
              <a:ln>
                <a:noFill/>
              </a:ln>
            </c:spPr>
          </c:dPt>
          <c:dPt>
            <c:idx val="8"/>
            <c:spPr>
              <a:solidFill>
                <a:schemeClr val="accent3"/>
              </a:solidFill>
              <a:ln>
                <a:noFill/>
              </a:ln>
            </c:spPr>
          </c:dPt>
          <c:dPt>
            <c:idx val="9"/>
            <c:spPr>
              <a:solidFill>
                <a:schemeClr val="accent3"/>
              </a:solidFill>
              <a:ln>
                <a:noFill/>
              </a:ln>
            </c:spPr>
          </c:dPt>
          <c:dPt>
            <c:idx val="12"/>
            <c:spPr>
              <a:solidFill>
                <a:schemeClr val="accent3"/>
              </a:solidFill>
              <a:ln>
                <a:noFill/>
              </a:ln>
            </c:spPr>
          </c:dPt>
          <c:dPt>
            <c:idx val="13"/>
            <c:spPr>
              <a:solidFill>
                <a:schemeClr val="accent3"/>
              </a:solidFill>
              <a:ln>
                <a:noFill/>
              </a:ln>
            </c:spPr>
          </c:dPt>
          <c:dLbls>
            <c:dLbl>
              <c:idx val="1"/>
              <c:layout>
                <c:manualLayout>
                  <c:x val="0"/>
                  <c:y val="7.4987083917636334E-3"/>
                </c:manualLayout>
              </c:layout>
              <c:dLblPos val="outEnd"/>
              <c:showVal val="1"/>
            </c:dLbl>
            <c:dLbl>
              <c:idx val="15"/>
              <c:layout>
                <c:manualLayout>
                  <c:x val="-1.6539128713491033E-3"/>
                  <c:y val="2.1943070829336412E-3"/>
                </c:manualLayout>
              </c:layout>
              <c:dLblPos val="outEnd"/>
              <c:showVal val="1"/>
            </c:dLbl>
            <c:numFmt formatCode="#,##0&quot; тыс.чел.&quot;" sourceLinked="0"/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Лист1!$A$2:$A$15</c:f>
              <c:strCache>
                <c:ptCount val="14"/>
                <c:pt idx="0">
                  <c:v>Аргументы и факты</c:v>
                </c:pt>
                <c:pt idx="1">
                  <c:v>Комсомольская правда</c:v>
                </c:pt>
                <c:pt idx="2">
                  <c:v>Kp.ru</c:v>
                </c:pt>
                <c:pt idx="3">
                  <c:v>Экспресс газета</c:v>
                </c:pt>
                <c:pt idx="4">
                  <c:v>Афиша</c:v>
                </c:pt>
                <c:pt idx="5">
                  <c:v>Aif.ru</c:v>
                </c:pt>
                <c:pt idx="6">
                  <c:v>Afisha.ru</c:v>
                </c:pt>
                <c:pt idx="7">
                  <c:v>Главбух</c:v>
                </c:pt>
                <c:pt idx="8">
                  <c:v>Eg.ru</c:v>
                </c:pt>
                <c:pt idx="9">
                  <c:v>Expert.ru</c:v>
                </c:pt>
                <c:pt idx="10">
                  <c:v>Аргументы недели</c:v>
                </c:pt>
                <c:pt idx="11">
                  <c:v>Эксперт</c:v>
                </c:pt>
                <c:pt idx="12">
                  <c:v>Argumenti.ru</c:v>
                </c:pt>
                <c:pt idx="13">
                  <c:v>Glavbukh.ru</c:v>
                </c:pt>
              </c:strCache>
            </c:strRef>
          </c:cat>
          <c:val>
            <c:numRef>
              <c:f>Лист1!$B$2:$B$15</c:f>
              <c:numCache>
                <c:formatCode>0.0</c:formatCode>
                <c:ptCount val="14"/>
                <c:pt idx="0">
                  <c:v>4760.8</c:v>
                </c:pt>
                <c:pt idx="1">
                  <c:v>3743.7</c:v>
                </c:pt>
                <c:pt idx="2" formatCode="General">
                  <c:v>2533.1999999999998</c:v>
                </c:pt>
                <c:pt idx="3">
                  <c:v>1465.1</c:v>
                </c:pt>
                <c:pt idx="4">
                  <c:v>1065.5</c:v>
                </c:pt>
                <c:pt idx="5" formatCode="General">
                  <c:v>1019.9</c:v>
                </c:pt>
                <c:pt idx="6" formatCode="General">
                  <c:v>1008.1</c:v>
                </c:pt>
                <c:pt idx="7">
                  <c:v>928.1</c:v>
                </c:pt>
                <c:pt idx="8" formatCode="General">
                  <c:v>670.9</c:v>
                </c:pt>
                <c:pt idx="9" formatCode="General">
                  <c:v>576</c:v>
                </c:pt>
                <c:pt idx="10">
                  <c:v>467.6</c:v>
                </c:pt>
                <c:pt idx="11">
                  <c:v>318.3</c:v>
                </c:pt>
                <c:pt idx="12" formatCode="General">
                  <c:v>181.7</c:v>
                </c:pt>
                <c:pt idx="13" formatCode="General">
                  <c:v>158.6</c:v>
                </c:pt>
              </c:numCache>
            </c:numRef>
          </c:val>
        </c:ser>
        <c:gapWidth val="39"/>
        <c:axId val="132686592"/>
        <c:axId val="132688128"/>
      </c:barChart>
      <c:catAx>
        <c:axId val="132686592"/>
        <c:scaling>
          <c:orientation val="maxMin"/>
        </c:scaling>
        <c:axPos val="l"/>
        <c:maj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4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32688128"/>
        <c:crosses val="autoZero"/>
        <c:auto val="1"/>
        <c:lblAlgn val="ctr"/>
        <c:lblOffset val="100"/>
      </c:catAx>
      <c:valAx>
        <c:axId val="132688128"/>
        <c:scaling>
          <c:orientation val="minMax"/>
          <c:max val="5300"/>
          <c:min val="0"/>
        </c:scaling>
        <c:delete val="1"/>
        <c:axPos val="t"/>
        <c:numFmt formatCode="0" sourceLinked="0"/>
        <c:tickLblPos val="none"/>
        <c:crossAx val="132686592"/>
        <c:crosses val="autoZero"/>
        <c:crossBetween val="between"/>
      </c:valAx>
    </c:plotArea>
    <c:plotVisOnly val="1"/>
  </c:chart>
  <c:spPr>
    <a:noFill/>
  </c:spPr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4.7264738966452703E-2"/>
          <c:y val="3.9174561059678405E-2"/>
          <c:w val="0.93425658598225558"/>
          <c:h val="0.88828721168696356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12-24 лет</c:v>
                </c:pt>
              </c:strCache>
            </c:strRef>
          </c:tx>
          <c:spPr>
            <a:ln w="25400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:ln>
              <a:effectLst/>
            </c:spPr>
          </c:marker>
          <c:cat>
            <c:strRef>
              <c:f>Лист1!$A$2:$A$42</c:f>
              <c:strCache>
                <c:ptCount val="41"/>
                <c:pt idx="0">
                  <c:v>Ноя '07</c:v>
                </c:pt>
                <c:pt idx="1">
                  <c:v>Дек '07</c:v>
                </c:pt>
                <c:pt idx="2">
                  <c:v>Янв '08</c:v>
                </c:pt>
                <c:pt idx="3">
                  <c:v>Фев '08</c:v>
                </c:pt>
                <c:pt idx="4">
                  <c:v>Мар '08</c:v>
                </c:pt>
                <c:pt idx="5">
                  <c:v>Апр '08</c:v>
                </c:pt>
                <c:pt idx="6">
                  <c:v>Май '08</c:v>
                </c:pt>
                <c:pt idx="7">
                  <c:v>Июн '08</c:v>
                </c:pt>
                <c:pt idx="8">
                  <c:v>Июл '08</c:v>
                </c:pt>
                <c:pt idx="9">
                  <c:v>Авг '08</c:v>
                </c:pt>
                <c:pt idx="10">
                  <c:v>Сен '08</c:v>
                </c:pt>
                <c:pt idx="11">
                  <c:v>Окт '08</c:v>
                </c:pt>
                <c:pt idx="12">
                  <c:v>Ноя '08</c:v>
                </c:pt>
                <c:pt idx="13">
                  <c:v>Дек '08</c:v>
                </c:pt>
                <c:pt idx="14">
                  <c:v>Янв '09</c:v>
                </c:pt>
                <c:pt idx="15">
                  <c:v>Фев '09</c:v>
                </c:pt>
                <c:pt idx="16">
                  <c:v>Мар '09</c:v>
                </c:pt>
                <c:pt idx="17">
                  <c:v>Апр '09</c:v>
                </c:pt>
                <c:pt idx="18">
                  <c:v>Май '09</c:v>
                </c:pt>
                <c:pt idx="19">
                  <c:v>Июн '09</c:v>
                </c:pt>
                <c:pt idx="20">
                  <c:v>Июл '09</c:v>
                </c:pt>
                <c:pt idx="21">
                  <c:v>Авг '09</c:v>
                </c:pt>
                <c:pt idx="22">
                  <c:v>Сен '09</c:v>
                </c:pt>
                <c:pt idx="23">
                  <c:v>Окт '09</c:v>
                </c:pt>
                <c:pt idx="24">
                  <c:v>Ноя '09</c:v>
                </c:pt>
                <c:pt idx="25">
                  <c:v>Дек '09</c:v>
                </c:pt>
                <c:pt idx="26">
                  <c:v>Янв '10</c:v>
                </c:pt>
                <c:pt idx="27">
                  <c:v>Фев '10</c:v>
                </c:pt>
                <c:pt idx="28">
                  <c:v>Мар '10</c:v>
                </c:pt>
                <c:pt idx="29">
                  <c:v>Апр '10</c:v>
                </c:pt>
                <c:pt idx="30">
                  <c:v>Май '10</c:v>
                </c:pt>
                <c:pt idx="31">
                  <c:v>Июн '10</c:v>
                </c:pt>
                <c:pt idx="32">
                  <c:v>Июл '10</c:v>
                </c:pt>
                <c:pt idx="33">
                  <c:v>Авг '10</c:v>
                </c:pt>
                <c:pt idx="34">
                  <c:v>Сен '10</c:v>
                </c:pt>
                <c:pt idx="35">
                  <c:v>Окт '10</c:v>
                </c:pt>
                <c:pt idx="36">
                  <c:v>Ноя '10</c:v>
                </c:pt>
                <c:pt idx="37">
                  <c:v>Дек '10</c:v>
                </c:pt>
                <c:pt idx="38">
                  <c:v>Янв '11</c:v>
                </c:pt>
                <c:pt idx="39">
                  <c:v>Фев '11</c:v>
                </c:pt>
                <c:pt idx="40">
                  <c:v>Мар '11</c:v>
                </c:pt>
              </c:strCache>
            </c:strRef>
          </c:cat>
          <c:val>
            <c:numRef>
              <c:f>Лист1!$B$2:$B$42</c:f>
              <c:numCache>
                <c:formatCode>General</c:formatCode>
                <c:ptCount val="41"/>
                <c:pt idx="0">
                  <c:v>10834.51</c:v>
                </c:pt>
                <c:pt idx="1">
                  <c:v>10688.220000000008</c:v>
                </c:pt>
                <c:pt idx="2">
                  <c:v>10094.58</c:v>
                </c:pt>
                <c:pt idx="3">
                  <c:v>10285.14000000001</c:v>
                </c:pt>
                <c:pt idx="4">
                  <c:v>9673.1</c:v>
                </c:pt>
                <c:pt idx="5">
                  <c:v>9935.9</c:v>
                </c:pt>
                <c:pt idx="6">
                  <c:v>10133.81</c:v>
                </c:pt>
                <c:pt idx="7">
                  <c:v>9987.7400000000089</c:v>
                </c:pt>
                <c:pt idx="8">
                  <c:v>9237.01</c:v>
                </c:pt>
                <c:pt idx="9">
                  <c:v>9065.0400000000009</c:v>
                </c:pt>
                <c:pt idx="10">
                  <c:v>9141.4</c:v>
                </c:pt>
                <c:pt idx="11">
                  <c:v>9849.41</c:v>
                </c:pt>
                <c:pt idx="12">
                  <c:v>10475.34999999996</c:v>
                </c:pt>
                <c:pt idx="13">
                  <c:v>10951.17</c:v>
                </c:pt>
                <c:pt idx="14">
                  <c:v>9588.2999999999811</c:v>
                </c:pt>
                <c:pt idx="15">
                  <c:v>10305.449999999983</c:v>
                </c:pt>
                <c:pt idx="16">
                  <c:v>10105.859999999928</c:v>
                </c:pt>
                <c:pt idx="17">
                  <c:v>10319.1</c:v>
                </c:pt>
                <c:pt idx="18">
                  <c:v>10781.08</c:v>
                </c:pt>
                <c:pt idx="19">
                  <c:v>10982.08</c:v>
                </c:pt>
                <c:pt idx="20">
                  <c:v>10358.359999999928</c:v>
                </c:pt>
                <c:pt idx="21">
                  <c:v>10666.43</c:v>
                </c:pt>
                <c:pt idx="22">
                  <c:v>10921.01</c:v>
                </c:pt>
                <c:pt idx="23">
                  <c:v>10888.16</c:v>
                </c:pt>
                <c:pt idx="24">
                  <c:v>10977.82</c:v>
                </c:pt>
                <c:pt idx="25">
                  <c:v>11268.51</c:v>
                </c:pt>
                <c:pt idx="26">
                  <c:v>10503.77</c:v>
                </c:pt>
                <c:pt idx="27">
                  <c:v>10699.359999999928</c:v>
                </c:pt>
                <c:pt idx="28">
                  <c:v>10691.1</c:v>
                </c:pt>
                <c:pt idx="29">
                  <c:v>10668.11</c:v>
                </c:pt>
                <c:pt idx="30">
                  <c:v>10796.1</c:v>
                </c:pt>
                <c:pt idx="31">
                  <c:v>10833.14000000001</c:v>
                </c:pt>
                <c:pt idx="32">
                  <c:v>10907.11</c:v>
                </c:pt>
                <c:pt idx="33">
                  <c:v>10584.93</c:v>
                </c:pt>
                <c:pt idx="34">
                  <c:v>10816.740000000014</c:v>
                </c:pt>
                <c:pt idx="35">
                  <c:v>11033.630000000006</c:v>
                </c:pt>
                <c:pt idx="36">
                  <c:v>11010.11</c:v>
                </c:pt>
                <c:pt idx="37">
                  <c:v>11165.240000000014</c:v>
                </c:pt>
                <c:pt idx="38">
                  <c:v>10436.469999999939</c:v>
                </c:pt>
                <c:pt idx="39">
                  <c:v>10491.55</c:v>
                </c:pt>
                <c:pt idx="40">
                  <c:v>10438.69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25-44 лет</c:v>
                </c:pt>
              </c:strCache>
            </c:strRef>
          </c:tx>
          <c:spPr>
            <a:ln w="25400" cap="flat" cmpd="sng" algn="ctr">
              <a:solidFill>
                <a:schemeClr val="accent5">
                  <a:shade val="50000"/>
                </a:schemeClr>
              </a:solidFill>
              <a:prstDash val="solid"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25400" cap="flat" cmpd="sng" algn="ctr">
                <a:solidFill>
                  <a:schemeClr val="accent5">
                    <a:shade val="50000"/>
                  </a:schemeClr>
                </a:solidFill>
                <a:prstDash val="solid"/>
              </a:ln>
              <a:effectLst/>
            </c:spPr>
          </c:marker>
          <c:cat>
            <c:strRef>
              <c:f>Лист1!$A$2:$A$42</c:f>
              <c:strCache>
                <c:ptCount val="41"/>
                <c:pt idx="0">
                  <c:v>Ноя '07</c:v>
                </c:pt>
                <c:pt idx="1">
                  <c:v>Дек '07</c:v>
                </c:pt>
                <c:pt idx="2">
                  <c:v>Янв '08</c:v>
                </c:pt>
                <c:pt idx="3">
                  <c:v>Фев '08</c:v>
                </c:pt>
                <c:pt idx="4">
                  <c:v>Мар '08</c:v>
                </c:pt>
                <c:pt idx="5">
                  <c:v>Апр '08</c:v>
                </c:pt>
                <c:pt idx="6">
                  <c:v>Май '08</c:v>
                </c:pt>
                <c:pt idx="7">
                  <c:v>Июн '08</c:v>
                </c:pt>
                <c:pt idx="8">
                  <c:v>Июл '08</c:v>
                </c:pt>
                <c:pt idx="9">
                  <c:v>Авг '08</c:v>
                </c:pt>
                <c:pt idx="10">
                  <c:v>Сен '08</c:v>
                </c:pt>
                <c:pt idx="11">
                  <c:v>Окт '08</c:v>
                </c:pt>
                <c:pt idx="12">
                  <c:v>Ноя '08</c:v>
                </c:pt>
                <c:pt idx="13">
                  <c:v>Дек '08</c:v>
                </c:pt>
                <c:pt idx="14">
                  <c:v>Янв '09</c:v>
                </c:pt>
                <c:pt idx="15">
                  <c:v>Фев '09</c:v>
                </c:pt>
                <c:pt idx="16">
                  <c:v>Мар '09</c:v>
                </c:pt>
                <c:pt idx="17">
                  <c:v>Апр '09</c:v>
                </c:pt>
                <c:pt idx="18">
                  <c:v>Май '09</c:v>
                </c:pt>
                <c:pt idx="19">
                  <c:v>Июн '09</c:v>
                </c:pt>
                <c:pt idx="20">
                  <c:v>Июл '09</c:v>
                </c:pt>
                <c:pt idx="21">
                  <c:v>Авг '09</c:v>
                </c:pt>
                <c:pt idx="22">
                  <c:v>Сен '09</c:v>
                </c:pt>
                <c:pt idx="23">
                  <c:v>Окт '09</c:v>
                </c:pt>
                <c:pt idx="24">
                  <c:v>Ноя '09</c:v>
                </c:pt>
                <c:pt idx="25">
                  <c:v>Дек '09</c:v>
                </c:pt>
                <c:pt idx="26">
                  <c:v>Янв '10</c:v>
                </c:pt>
                <c:pt idx="27">
                  <c:v>Фев '10</c:v>
                </c:pt>
                <c:pt idx="28">
                  <c:v>Мар '10</c:v>
                </c:pt>
                <c:pt idx="29">
                  <c:v>Апр '10</c:v>
                </c:pt>
                <c:pt idx="30">
                  <c:v>Май '10</c:v>
                </c:pt>
                <c:pt idx="31">
                  <c:v>Июн '10</c:v>
                </c:pt>
                <c:pt idx="32">
                  <c:v>Июл '10</c:v>
                </c:pt>
                <c:pt idx="33">
                  <c:v>Авг '10</c:v>
                </c:pt>
                <c:pt idx="34">
                  <c:v>Сен '10</c:v>
                </c:pt>
                <c:pt idx="35">
                  <c:v>Окт '10</c:v>
                </c:pt>
                <c:pt idx="36">
                  <c:v>Ноя '10</c:v>
                </c:pt>
                <c:pt idx="37">
                  <c:v>Дек '10</c:v>
                </c:pt>
                <c:pt idx="38">
                  <c:v>Янв '11</c:v>
                </c:pt>
                <c:pt idx="39">
                  <c:v>Фев '11</c:v>
                </c:pt>
                <c:pt idx="40">
                  <c:v>Мар '11</c:v>
                </c:pt>
              </c:strCache>
            </c:strRef>
          </c:cat>
          <c:val>
            <c:numRef>
              <c:f>Лист1!$C$2:$C$42</c:f>
              <c:numCache>
                <c:formatCode>General</c:formatCode>
                <c:ptCount val="41"/>
                <c:pt idx="0">
                  <c:v>9658.5599999999158</c:v>
                </c:pt>
                <c:pt idx="1">
                  <c:v>9427.7000000000007</c:v>
                </c:pt>
                <c:pt idx="2">
                  <c:v>9715.41</c:v>
                </c:pt>
                <c:pt idx="3">
                  <c:v>10141.33</c:v>
                </c:pt>
                <c:pt idx="4">
                  <c:v>10348.32</c:v>
                </c:pt>
                <c:pt idx="5">
                  <c:v>10685.76</c:v>
                </c:pt>
                <c:pt idx="6">
                  <c:v>11086.2</c:v>
                </c:pt>
                <c:pt idx="7">
                  <c:v>10851.44</c:v>
                </c:pt>
                <c:pt idx="8">
                  <c:v>10357.740000000014</c:v>
                </c:pt>
                <c:pt idx="9">
                  <c:v>10250.780000000002</c:v>
                </c:pt>
                <c:pt idx="10">
                  <c:v>10838.88</c:v>
                </c:pt>
                <c:pt idx="11">
                  <c:v>11620.77</c:v>
                </c:pt>
                <c:pt idx="12">
                  <c:v>11199.96</c:v>
                </c:pt>
                <c:pt idx="13">
                  <c:v>11982.15</c:v>
                </c:pt>
                <c:pt idx="14">
                  <c:v>12234.52</c:v>
                </c:pt>
                <c:pt idx="15">
                  <c:v>12325.27</c:v>
                </c:pt>
                <c:pt idx="16">
                  <c:v>12284.210000000006</c:v>
                </c:pt>
                <c:pt idx="17">
                  <c:v>12509.67</c:v>
                </c:pt>
                <c:pt idx="18">
                  <c:v>12866.73000000001</c:v>
                </c:pt>
                <c:pt idx="19">
                  <c:v>12595.6</c:v>
                </c:pt>
                <c:pt idx="20">
                  <c:v>12774.32</c:v>
                </c:pt>
                <c:pt idx="21">
                  <c:v>12965.2</c:v>
                </c:pt>
                <c:pt idx="22">
                  <c:v>13163.83</c:v>
                </c:pt>
                <c:pt idx="23">
                  <c:v>13655.23000000001</c:v>
                </c:pt>
                <c:pt idx="24">
                  <c:v>14465.33</c:v>
                </c:pt>
                <c:pt idx="25">
                  <c:v>14085.449999999983</c:v>
                </c:pt>
                <c:pt idx="26">
                  <c:v>14910.88</c:v>
                </c:pt>
                <c:pt idx="27">
                  <c:v>15515.68</c:v>
                </c:pt>
                <c:pt idx="28">
                  <c:v>15129.720000000008</c:v>
                </c:pt>
                <c:pt idx="29">
                  <c:v>15670.97</c:v>
                </c:pt>
                <c:pt idx="30">
                  <c:v>16088.4</c:v>
                </c:pt>
                <c:pt idx="31">
                  <c:v>15868.1</c:v>
                </c:pt>
                <c:pt idx="32">
                  <c:v>16070.220000000008</c:v>
                </c:pt>
                <c:pt idx="33">
                  <c:v>15754.42</c:v>
                </c:pt>
                <c:pt idx="34">
                  <c:v>16085.75</c:v>
                </c:pt>
                <c:pt idx="35">
                  <c:v>16791.07</c:v>
                </c:pt>
                <c:pt idx="36">
                  <c:v>16552.39</c:v>
                </c:pt>
                <c:pt idx="37">
                  <c:v>16390.5</c:v>
                </c:pt>
                <c:pt idx="38">
                  <c:v>16772.689999999922</c:v>
                </c:pt>
                <c:pt idx="39">
                  <c:v>17490.36</c:v>
                </c:pt>
                <c:pt idx="40">
                  <c:v>17220.669999999915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45+ лет</c:v>
                </c:pt>
              </c:strCache>
            </c:strRef>
          </c:tx>
          <c:spPr>
            <a:ln w="25400" cap="flat" cmpd="sng" algn="ctr">
              <a:solidFill>
                <a:schemeClr val="accent3">
                  <a:shade val="50000"/>
                </a:schemeClr>
              </a:solidFill>
              <a:prstDash val="solid"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marker>
          <c:cat>
            <c:strRef>
              <c:f>Лист1!$A$2:$A$42</c:f>
              <c:strCache>
                <c:ptCount val="41"/>
                <c:pt idx="0">
                  <c:v>Ноя '07</c:v>
                </c:pt>
                <c:pt idx="1">
                  <c:v>Дек '07</c:v>
                </c:pt>
                <c:pt idx="2">
                  <c:v>Янв '08</c:v>
                </c:pt>
                <c:pt idx="3">
                  <c:v>Фев '08</c:v>
                </c:pt>
                <c:pt idx="4">
                  <c:v>Мар '08</c:v>
                </c:pt>
                <c:pt idx="5">
                  <c:v>Апр '08</c:v>
                </c:pt>
                <c:pt idx="6">
                  <c:v>Май '08</c:v>
                </c:pt>
                <c:pt idx="7">
                  <c:v>Июн '08</c:v>
                </c:pt>
                <c:pt idx="8">
                  <c:v>Июл '08</c:v>
                </c:pt>
                <c:pt idx="9">
                  <c:v>Авг '08</c:v>
                </c:pt>
                <c:pt idx="10">
                  <c:v>Сен '08</c:v>
                </c:pt>
                <c:pt idx="11">
                  <c:v>Окт '08</c:v>
                </c:pt>
                <c:pt idx="12">
                  <c:v>Ноя '08</c:v>
                </c:pt>
                <c:pt idx="13">
                  <c:v>Дек '08</c:v>
                </c:pt>
                <c:pt idx="14">
                  <c:v>Янв '09</c:v>
                </c:pt>
                <c:pt idx="15">
                  <c:v>Фев '09</c:v>
                </c:pt>
                <c:pt idx="16">
                  <c:v>Мар '09</c:v>
                </c:pt>
                <c:pt idx="17">
                  <c:v>Апр '09</c:v>
                </c:pt>
                <c:pt idx="18">
                  <c:v>Май '09</c:v>
                </c:pt>
                <c:pt idx="19">
                  <c:v>Июн '09</c:v>
                </c:pt>
                <c:pt idx="20">
                  <c:v>Июл '09</c:v>
                </c:pt>
                <c:pt idx="21">
                  <c:v>Авг '09</c:v>
                </c:pt>
                <c:pt idx="22">
                  <c:v>Сен '09</c:v>
                </c:pt>
                <c:pt idx="23">
                  <c:v>Окт '09</c:v>
                </c:pt>
                <c:pt idx="24">
                  <c:v>Ноя '09</c:v>
                </c:pt>
                <c:pt idx="25">
                  <c:v>Дек '09</c:v>
                </c:pt>
                <c:pt idx="26">
                  <c:v>Янв '10</c:v>
                </c:pt>
                <c:pt idx="27">
                  <c:v>Фев '10</c:v>
                </c:pt>
                <c:pt idx="28">
                  <c:v>Мар '10</c:v>
                </c:pt>
                <c:pt idx="29">
                  <c:v>Апр '10</c:v>
                </c:pt>
                <c:pt idx="30">
                  <c:v>Май '10</c:v>
                </c:pt>
                <c:pt idx="31">
                  <c:v>Июн '10</c:v>
                </c:pt>
                <c:pt idx="32">
                  <c:v>Июл '10</c:v>
                </c:pt>
                <c:pt idx="33">
                  <c:v>Авг '10</c:v>
                </c:pt>
                <c:pt idx="34">
                  <c:v>Сен '10</c:v>
                </c:pt>
                <c:pt idx="35">
                  <c:v>Окт '10</c:v>
                </c:pt>
                <c:pt idx="36">
                  <c:v>Ноя '10</c:v>
                </c:pt>
                <c:pt idx="37">
                  <c:v>Дек '10</c:v>
                </c:pt>
                <c:pt idx="38">
                  <c:v>Янв '11</c:v>
                </c:pt>
                <c:pt idx="39">
                  <c:v>Фев '11</c:v>
                </c:pt>
                <c:pt idx="40">
                  <c:v>Мар '11</c:v>
                </c:pt>
              </c:strCache>
            </c:strRef>
          </c:cat>
          <c:val>
            <c:numRef>
              <c:f>Лист1!$D$2:$D$42</c:f>
              <c:numCache>
                <c:formatCode>General</c:formatCode>
                <c:ptCount val="41"/>
                <c:pt idx="0">
                  <c:v>3150.98</c:v>
                </c:pt>
                <c:pt idx="1">
                  <c:v>3415.94</c:v>
                </c:pt>
                <c:pt idx="2">
                  <c:v>3193.32</c:v>
                </c:pt>
                <c:pt idx="3">
                  <c:v>3307.98</c:v>
                </c:pt>
                <c:pt idx="4">
                  <c:v>3746.67</c:v>
                </c:pt>
                <c:pt idx="5">
                  <c:v>3887.65</c:v>
                </c:pt>
                <c:pt idx="6">
                  <c:v>3836.3500000000022</c:v>
                </c:pt>
                <c:pt idx="7">
                  <c:v>3673.8500000000022</c:v>
                </c:pt>
                <c:pt idx="8">
                  <c:v>3644.68</c:v>
                </c:pt>
                <c:pt idx="9">
                  <c:v>3638.92</c:v>
                </c:pt>
                <c:pt idx="10">
                  <c:v>3514.36</c:v>
                </c:pt>
                <c:pt idx="11">
                  <c:v>3851.3900000000012</c:v>
                </c:pt>
                <c:pt idx="12">
                  <c:v>4111.46</c:v>
                </c:pt>
                <c:pt idx="13">
                  <c:v>4320.6600000000044</c:v>
                </c:pt>
                <c:pt idx="14">
                  <c:v>4704.6100000000024</c:v>
                </c:pt>
                <c:pt idx="15">
                  <c:v>4758.04</c:v>
                </c:pt>
                <c:pt idx="16">
                  <c:v>4855.87</c:v>
                </c:pt>
                <c:pt idx="17">
                  <c:v>4362.3900000000003</c:v>
                </c:pt>
                <c:pt idx="18">
                  <c:v>5166.8600000000024</c:v>
                </c:pt>
                <c:pt idx="19">
                  <c:v>4874.38</c:v>
                </c:pt>
                <c:pt idx="20">
                  <c:v>4970.5600000000004</c:v>
                </c:pt>
                <c:pt idx="21">
                  <c:v>5457.83</c:v>
                </c:pt>
                <c:pt idx="22">
                  <c:v>5087.26</c:v>
                </c:pt>
                <c:pt idx="23">
                  <c:v>5381.3200000000024</c:v>
                </c:pt>
                <c:pt idx="24">
                  <c:v>5520.9</c:v>
                </c:pt>
                <c:pt idx="25">
                  <c:v>5505.1900000000014</c:v>
                </c:pt>
                <c:pt idx="26">
                  <c:v>6055.84</c:v>
                </c:pt>
                <c:pt idx="27">
                  <c:v>6427.45</c:v>
                </c:pt>
                <c:pt idx="28">
                  <c:v>6122.45</c:v>
                </c:pt>
                <c:pt idx="29">
                  <c:v>6561.57</c:v>
                </c:pt>
                <c:pt idx="30">
                  <c:v>6825.1</c:v>
                </c:pt>
                <c:pt idx="31">
                  <c:v>6818.6500000000024</c:v>
                </c:pt>
                <c:pt idx="32">
                  <c:v>6691.23</c:v>
                </c:pt>
                <c:pt idx="33">
                  <c:v>6424.87</c:v>
                </c:pt>
                <c:pt idx="34">
                  <c:v>6710.1600000000044</c:v>
                </c:pt>
                <c:pt idx="35">
                  <c:v>6813.28</c:v>
                </c:pt>
                <c:pt idx="36">
                  <c:v>7309.53</c:v>
                </c:pt>
                <c:pt idx="37">
                  <c:v>7529.54</c:v>
                </c:pt>
                <c:pt idx="38">
                  <c:v>8019.85</c:v>
                </c:pt>
                <c:pt idx="39">
                  <c:v>7897.51</c:v>
                </c:pt>
                <c:pt idx="40">
                  <c:v>8501.49</c:v>
                </c:pt>
              </c:numCache>
            </c:numRef>
          </c:val>
          <c:smooth val="1"/>
        </c:ser>
        <c:marker val="1"/>
        <c:axId val="94851072"/>
        <c:axId val="94852608"/>
      </c:lineChart>
      <c:catAx>
        <c:axId val="94851072"/>
        <c:scaling>
          <c:orientation val="minMax"/>
        </c:scaling>
        <c:axPos val="b"/>
        <c:tickLblPos val="nextTo"/>
        <c:txPr>
          <a:bodyPr rot="0" vert="horz"/>
          <a:lstStyle/>
          <a:p>
            <a:pPr>
              <a:defRPr sz="800">
                <a:solidFill>
                  <a:schemeClr val="bg1"/>
                </a:solidFill>
              </a:defRPr>
            </a:pPr>
            <a:endParaRPr lang="ru-RU"/>
          </a:p>
        </c:txPr>
        <c:crossAx val="94852608"/>
        <c:crosses val="autoZero"/>
        <c:auto val="1"/>
        <c:lblAlgn val="ctr"/>
        <c:lblOffset val="100"/>
        <c:tickLblSkip val="2"/>
      </c:catAx>
      <c:valAx>
        <c:axId val="94852608"/>
        <c:scaling>
          <c:orientation val="minMax"/>
        </c:scaling>
        <c:axPos val="l"/>
        <c:numFmt formatCode="#,##0" sourceLinked="0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948510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8"/>
  <c:chart>
    <c:autoTitleDeleted val="1"/>
    <c:plotArea>
      <c:layout>
        <c:manualLayout>
          <c:layoutTarget val="inner"/>
          <c:xMode val="edge"/>
          <c:yMode val="edge"/>
          <c:x val="0.37049198047601434"/>
          <c:y val="1.0966463102562945E-2"/>
          <c:w val="0.53655212560359999"/>
          <c:h val="0.97351344256726058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dPt>
            <c:idx val="0"/>
            <c:spPr>
              <a:solidFill>
                <a:schemeClr val="accent3"/>
              </a:solidFill>
              <a:ln>
                <a:noFill/>
              </a:ln>
            </c:spPr>
          </c:dPt>
          <c:dPt>
            <c:idx val="7"/>
            <c:spPr>
              <a:solidFill>
                <a:schemeClr val="accent3"/>
              </a:solidFill>
              <a:ln>
                <a:noFill/>
              </a:ln>
            </c:spPr>
          </c:dPt>
          <c:dPt>
            <c:idx val="9"/>
            <c:spPr>
              <a:solidFill>
                <a:schemeClr val="accent3"/>
              </a:solidFill>
              <a:ln>
                <a:noFill/>
              </a:ln>
            </c:spPr>
          </c:dPt>
          <c:dPt>
            <c:idx val="11"/>
            <c:spPr>
              <a:solidFill>
                <a:schemeClr val="accent3"/>
              </a:solidFill>
              <a:ln>
                <a:noFill/>
              </a:ln>
            </c:spPr>
          </c:dPt>
          <c:dPt>
            <c:idx val="12"/>
            <c:spPr>
              <a:solidFill>
                <a:schemeClr val="accent3"/>
              </a:solidFill>
              <a:ln>
                <a:noFill/>
              </a:ln>
            </c:spPr>
          </c:dPt>
          <c:dPt>
            <c:idx val="15"/>
            <c:spPr>
              <a:solidFill>
                <a:schemeClr val="accent3"/>
              </a:solidFill>
              <a:ln>
                <a:noFill/>
              </a:ln>
            </c:spPr>
          </c:dPt>
          <c:dPt>
            <c:idx val="17"/>
            <c:spPr>
              <a:solidFill>
                <a:schemeClr val="accent3"/>
              </a:solidFill>
              <a:ln>
                <a:noFill/>
              </a:ln>
            </c:spPr>
          </c:dPt>
          <c:dPt>
            <c:idx val="19"/>
            <c:spPr>
              <a:solidFill>
                <a:schemeClr val="accent3"/>
              </a:solidFill>
              <a:ln>
                <a:noFill/>
              </a:ln>
            </c:spPr>
          </c:dPt>
          <c:dPt>
            <c:idx val="21"/>
            <c:spPr>
              <a:solidFill>
                <a:schemeClr val="accent3"/>
              </a:solidFill>
              <a:ln>
                <a:noFill/>
              </a:ln>
            </c:spPr>
          </c:dPt>
          <c:dPt>
            <c:idx val="22"/>
            <c:spPr>
              <a:solidFill>
                <a:schemeClr val="accent3"/>
              </a:solidFill>
              <a:ln>
                <a:noFill/>
              </a:ln>
            </c:spPr>
          </c:dPt>
          <c:dPt>
            <c:idx val="23"/>
            <c:spPr>
              <a:solidFill>
                <a:schemeClr val="accent3"/>
              </a:solidFill>
              <a:ln>
                <a:noFill/>
              </a:ln>
            </c:spPr>
          </c:dPt>
          <c:dPt>
            <c:idx val="27"/>
            <c:spPr>
              <a:solidFill>
                <a:schemeClr val="accent3"/>
              </a:solidFill>
              <a:ln>
                <a:noFill/>
              </a:ln>
            </c:spPr>
          </c:dPt>
          <c:dPt>
            <c:idx val="29"/>
            <c:spPr>
              <a:solidFill>
                <a:schemeClr val="accent3"/>
              </a:solidFill>
              <a:ln>
                <a:noFill/>
              </a:ln>
            </c:spPr>
          </c:dPt>
          <c:dPt>
            <c:idx val="30"/>
            <c:spPr>
              <a:solidFill>
                <a:schemeClr val="accent3"/>
              </a:solidFill>
              <a:ln>
                <a:noFill/>
              </a:ln>
            </c:spPr>
          </c:dPt>
          <c:dPt>
            <c:idx val="31"/>
            <c:spPr>
              <a:solidFill>
                <a:schemeClr val="accent3"/>
              </a:solidFill>
              <a:ln>
                <a:noFill/>
              </a:ln>
            </c:spPr>
          </c:dPt>
          <c:dPt>
            <c:idx val="32"/>
            <c:spPr>
              <a:solidFill>
                <a:schemeClr val="accent3"/>
              </a:solidFill>
              <a:ln>
                <a:noFill/>
              </a:ln>
            </c:spPr>
          </c:dPt>
          <c:dPt>
            <c:idx val="33"/>
            <c:spPr>
              <a:solidFill>
                <a:schemeClr val="accent3"/>
              </a:solidFill>
              <a:ln>
                <a:noFill/>
              </a:ln>
            </c:spPr>
          </c:dPt>
          <c:dLbls>
            <c:dLbl>
              <c:idx val="1"/>
              <c:layout>
                <c:manualLayout>
                  <c:x val="-1.6539128713490294E-3"/>
                  <c:y val="1.4514768584018701E-4"/>
                </c:manualLayout>
              </c:layout>
              <c:dLblPos val="outEnd"/>
              <c:showVal val="1"/>
            </c:dLbl>
            <c:dLbl>
              <c:idx val="15"/>
              <c:layout>
                <c:manualLayout>
                  <c:x val="-1.653912871349104E-3"/>
                  <c:y val="2.1943070829336412E-3"/>
                </c:manualLayout>
              </c:layout>
              <c:dLblPos val="outEnd"/>
              <c:showVal val="1"/>
            </c:dLbl>
            <c:numFmt formatCode="#,##0&quot; тыс.чел.&quot;" sourceLinked="0"/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Лист1!$A$2:$A$35</c:f>
              <c:strCache>
                <c:ptCount val="34"/>
                <c:pt idx="0">
                  <c:v>Rbc.ru</c:v>
                </c:pt>
                <c:pt idx="1">
                  <c:v>За рулем</c:v>
                </c:pt>
                <c:pt idx="2">
                  <c:v>Cosmopolitan</c:v>
                </c:pt>
                <c:pt idx="3">
                  <c:v>Вокруг света</c:v>
                </c:pt>
                <c:pt idx="4">
                  <c:v>Maxim</c:v>
                </c:pt>
                <c:pt idx="5">
                  <c:v>Домашний очаг</c:v>
                </c:pt>
                <c:pt idx="6">
                  <c:v>Top Gear</c:v>
                </c:pt>
                <c:pt idx="7">
                  <c:v>Cosmo.ru</c:v>
                </c:pt>
                <c:pt idx="8">
                  <c:v>Идеи вашего дома</c:v>
                </c:pt>
                <c:pt idx="9">
                  <c:v>Forbes.ru</c:v>
                </c:pt>
                <c:pt idx="10">
                  <c:v>Men's Health</c:v>
                </c:pt>
                <c:pt idx="11">
                  <c:v>Topgearrussia.ru</c:v>
                </c:pt>
                <c:pt idx="12">
                  <c:v>Dom2.ru</c:v>
                </c:pt>
                <c:pt idx="13">
                  <c:v>Дом-2</c:v>
                </c:pt>
                <c:pt idx="14">
                  <c:v>Forbes</c:v>
                </c:pt>
                <c:pt idx="15">
                  <c:v>Xakep.ru</c:v>
                </c:pt>
                <c:pt idx="16">
                  <c:v>Популярная механика</c:v>
                </c:pt>
                <c:pt idx="17">
                  <c:v>Maximonline.ru</c:v>
                </c:pt>
                <c:pt idx="18">
                  <c:v>Гастрономъ</c:v>
                </c:pt>
                <c:pt idx="19">
                  <c:v>Gastronom.ru</c:v>
                </c:pt>
                <c:pt idx="20">
                  <c:v>РБК</c:v>
                </c:pt>
                <c:pt idx="21">
                  <c:v>Mhealth.ru</c:v>
                </c:pt>
                <c:pt idx="22">
                  <c:v>Zr.ru</c:v>
                </c:pt>
                <c:pt idx="23">
                  <c:v>Elle.ru</c:v>
                </c:pt>
                <c:pt idx="24">
                  <c:v>Elle</c:v>
                </c:pt>
                <c:pt idx="25">
                  <c:v>Cosmopolitan Shopping</c:v>
                </c:pt>
                <c:pt idx="26">
                  <c:v>Хакер</c:v>
                </c:pt>
                <c:pt idx="27">
                  <c:v>Vokrugsveta.ru</c:v>
                </c:pt>
                <c:pt idx="28">
                  <c:v>Садовник</c:v>
                </c:pt>
                <c:pt idx="29">
                  <c:v>Goodhouse.ru</c:v>
                </c:pt>
                <c:pt idx="30">
                  <c:v>Popmech.ru</c:v>
                </c:pt>
                <c:pt idx="31">
                  <c:v>Supersadovnik.ru</c:v>
                </c:pt>
                <c:pt idx="32">
                  <c:v>Cosmoshopping.ru</c:v>
                </c:pt>
                <c:pt idx="33">
                  <c:v>Ivd.ru</c:v>
                </c:pt>
              </c:strCache>
            </c:strRef>
          </c:cat>
          <c:val>
            <c:numRef>
              <c:f>Лист1!$B$2:$B$35</c:f>
              <c:numCache>
                <c:formatCode>0.0</c:formatCode>
                <c:ptCount val="34"/>
                <c:pt idx="0" formatCode="General">
                  <c:v>7681.6</c:v>
                </c:pt>
                <c:pt idx="1">
                  <c:v>6254.6</c:v>
                </c:pt>
                <c:pt idx="2">
                  <c:v>6101.4</c:v>
                </c:pt>
                <c:pt idx="3">
                  <c:v>3659.8</c:v>
                </c:pt>
                <c:pt idx="4">
                  <c:v>2354.1999999999998</c:v>
                </c:pt>
                <c:pt idx="5">
                  <c:v>1915.8</c:v>
                </c:pt>
                <c:pt idx="6">
                  <c:v>1806.3</c:v>
                </c:pt>
                <c:pt idx="7" formatCode="General">
                  <c:v>1684.5</c:v>
                </c:pt>
                <c:pt idx="8">
                  <c:v>1669.8</c:v>
                </c:pt>
                <c:pt idx="9" formatCode="General">
                  <c:v>1647.3</c:v>
                </c:pt>
                <c:pt idx="10">
                  <c:v>1270.4000000000001</c:v>
                </c:pt>
                <c:pt idx="11" formatCode="General">
                  <c:v>1189.2</c:v>
                </c:pt>
                <c:pt idx="12" formatCode="General">
                  <c:v>1116.4000000000001</c:v>
                </c:pt>
                <c:pt idx="13">
                  <c:v>1050.7</c:v>
                </c:pt>
                <c:pt idx="14">
                  <c:v>1035.2</c:v>
                </c:pt>
                <c:pt idx="15" formatCode="General">
                  <c:v>972.7</c:v>
                </c:pt>
                <c:pt idx="16">
                  <c:v>925.1</c:v>
                </c:pt>
                <c:pt idx="17" formatCode="General">
                  <c:v>885.9</c:v>
                </c:pt>
                <c:pt idx="18">
                  <c:v>877.5</c:v>
                </c:pt>
                <c:pt idx="19" formatCode="General">
                  <c:v>846.1</c:v>
                </c:pt>
                <c:pt idx="20">
                  <c:v>838.1</c:v>
                </c:pt>
                <c:pt idx="21" formatCode="General">
                  <c:v>700</c:v>
                </c:pt>
                <c:pt idx="22" formatCode="General">
                  <c:v>688.3</c:v>
                </c:pt>
                <c:pt idx="23" formatCode="General">
                  <c:v>687.6</c:v>
                </c:pt>
                <c:pt idx="24">
                  <c:v>678.3</c:v>
                </c:pt>
                <c:pt idx="25">
                  <c:v>677</c:v>
                </c:pt>
                <c:pt idx="26">
                  <c:v>665.1</c:v>
                </c:pt>
                <c:pt idx="27" formatCode="General">
                  <c:v>563</c:v>
                </c:pt>
                <c:pt idx="28">
                  <c:v>492.1</c:v>
                </c:pt>
                <c:pt idx="29" formatCode="General">
                  <c:v>483.8</c:v>
                </c:pt>
                <c:pt idx="30" formatCode="General">
                  <c:v>448.7</c:v>
                </c:pt>
                <c:pt idx="31" formatCode="General">
                  <c:v>390.9</c:v>
                </c:pt>
                <c:pt idx="32" formatCode="General">
                  <c:v>349</c:v>
                </c:pt>
                <c:pt idx="33" formatCode="General">
                  <c:v>295.3</c:v>
                </c:pt>
              </c:numCache>
            </c:numRef>
          </c:val>
        </c:ser>
        <c:gapWidth val="39"/>
        <c:axId val="133341952"/>
        <c:axId val="133343488"/>
      </c:barChart>
      <c:catAx>
        <c:axId val="133341952"/>
        <c:scaling>
          <c:orientation val="maxMin"/>
        </c:scaling>
        <c:axPos val="l"/>
        <c:maj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05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33343488"/>
        <c:crosses val="autoZero"/>
        <c:auto val="1"/>
        <c:lblAlgn val="ctr"/>
        <c:lblOffset val="100"/>
      </c:catAx>
      <c:valAx>
        <c:axId val="133343488"/>
        <c:scaling>
          <c:orientation val="minMax"/>
          <c:max val="8500"/>
          <c:min val="0"/>
        </c:scaling>
        <c:delete val="1"/>
        <c:axPos val="t"/>
        <c:numFmt formatCode="0" sourceLinked="0"/>
        <c:tickLblPos val="none"/>
        <c:crossAx val="133341952"/>
        <c:crosses val="autoZero"/>
        <c:crossBetween val="between"/>
      </c:valAx>
    </c:plotArea>
    <c:plotVisOnly val="1"/>
  </c:chart>
  <c:spPr>
    <a:noFill/>
  </c:spPr>
  <c:txPr>
    <a:bodyPr/>
    <a:lstStyle/>
    <a:p>
      <a:pPr>
        <a:defRPr sz="1800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7.9540437118257493E-2"/>
          <c:y val="3.6864406779661039E-2"/>
          <c:w val="0.90975862830230325"/>
          <c:h val="0.8298398505271660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Интернет в целом</c:v>
                </c:pt>
              </c:strCache>
            </c:strRef>
          </c:tx>
          <c:spPr>
            <a:ln w="41275">
              <a:solidFill>
                <a:schemeClr val="accent5"/>
              </a:solidFill>
            </a:ln>
          </c:spPr>
          <c:marker>
            <c:symbol val="circle"/>
            <c:size val="9"/>
            <c:spPr>
              <a:solidFill>
                <a:srgbClr val="92D050"/>
              </a:solidFill>
              <a:ln>
                <a:solidFill>
                  <a:schemeClr val="accent5">
                    <a:lumMod val="75000"/>
                  </a:schemeClr>
                </a:solidFill>
              </a:ln>
            </c:spPr>
          </c:marker>
          <c:dLbls>
            <c:dLbl>
              <c:idx val="0"/>
              <c:layout>
                <c:manualLayout>
                  <c:x val="-4.2056074766355117E-2"/>
                  <c:y val="-6.497175141242939E-2"/>
                </c:manualLayout>
              </c:layout>
              <c:showVal val="1"/>
            </c:dLbl>
            <c:dLbl>
              <c:idx val="1"/>
              <c:layout>
                <c:manualLayout>
                  <c:x val="-4.9844236760124623E-2"/>
                  <c:y val="6.7796610169492164E-2"/>
                </c:manualLayout>
              </c:layout>
              <c:showVal val="1"/>
            </c:dLbl>
            <c:dLbl>
              <c:idx val="2"/>
              <c:layout>
                <c:manualLayout>
                  <c:x val="-7.1651090342679108E-2"/>
                  <c:y val="3.6723163841807911E-2"/>
                </c:manualLayout>
              </c:layout>
              <c:showVal val="1"/>
            </c:dLbl>
            <c:dLbl>
              <c:idx val="3"/>
              <c:layout>
                <c:manualLayout>
                  <c:x val="-6.0747663551402133E-2"/>
                  <c:y val="4.5197740112994364E-2"/>
                </c:manualLayout>
              </c:layout>
              <c:showVal val="1"/>
            </c:dLbl>
            <c:numFmt formatCode="0&quot;%&quot;" sourceLinked="0"/>
            <c:txPr>
              <a:bodyPr/>
              <a:lstStyle/>
              <a:p>
                <a:pPr>
                  <a:defRPr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16-24 лет</c:v>
                </c:pt>
                <c:pt idx="1">
                  <c:v>25-34 лет</c:v>
                </c:pt>
                <c:pt idx="2">
                  <c:v>35-54 лет</c:v>
                </c:pt>
                <c:pt idx="3">
                  <c:v>55+ лет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98.8</c:v>
                </c:pt>
                <c:pt idx="1">
                  <c:v>90</c:v>
                </c:pt>
                <c:pt idx="2">
                  <c:v>66.2</c:v>
                </c:pt>
                <c:pt idx="3">
                  <c:v>18.100000000000001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Пресса</c:v>
                </c:pt>
              </c:strCache>
            </c:strRef>
          </c:tx>
          <c:spPr>
            <a:ln w="41275"/>
          </c:spPr>
          <c:marker>
            <c:symbol val="circle"/>
            <c:size val="9"/>
          </c:marker>
          <c:dLbls>
            <c:dLbl>
              <c:idx val="0"/>
              <c:layout>
                <c:manualLayout>
                  <c:x val="-7.632398753894129E-2"/>
                  <c:y val="3.6723163841807911E-2"/>
                </c:manualLayout>
              </c:layout>
              <c:showVal val="1"/>
            </c:dLbl>
            <c:dLbl>
              <c:idx val="1"/>
              <c:layout>
                <c:manualLayout>
                  <c:x val="-4.5171339563862573E-2"/>
                  <c:y val="-6.497175141242939E-2"/>
                </c:manualLayout>
              </c:layout>
              <c:showVal val="1"/>
            </c:dLbl>
            <c:dLbl>
              <c:idx val="2"/>
              <c:layout>
                <c:manualLayout>
                  <c:x val="-4.3613707165109025E-2"/>
                  <c:y val="-6.497175141242939E-2"/>
                </c:manualLayout>
              </c:layout>
              <c:showVal val="1"/>
            </c:dLbl>
            <c:dLbl>
              <c:idx val="3"/>
              <c:layout>
                <c:manualLayout>
                  <c:x val="-3.7383177570093851E-2"/>
                  <c:y val="-6.2146892655367228E-2"/>
                </c:manualLayout>
              </c:layout>
              <c:showVal val="1"/>
            </c:dLbl>
            <c:numFmt formatCode="0&quot;%&quot;" sourceLinked="0"/>
            <c:txPr>
              <a:bodyPr/>
              <a:lstStyle/>
              <a:p>
                <a:pPr>
                  <a:defRPr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16-24 лет</c:v>
                </c:pt>
                <c:pt idx="1">
                  <c:v>25-34 лет</c:v>
                </c:pt>
                <c:pt idx="2">
                  <c:v>35-54 лет</c:v>
                </c:pt>
                <c:pt idx="3">
                  <c:v>55+ лет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97.3</c:v>
                </c:pt>
                <c:pt idx="1">
                  <c:v>97.2</c:v>
                </c:pt>
                <c:pt idx="2">
                  <c:v>96.6</c:v>
                </c:pt>
                <c:pt idx="3">
                  <c:v>94.5</c:v>
                </c:pt>
              </c:numCache>
            </c:numRef>
          </c:val>
        </c:ser>
        <c:marker val="1"/>
        <c:axId val="133432064"/>
        <c:axId val="133433600"/>
      </c:lineChart>
      <c:catAx>
        <c:axId val="133432064"/>
        <c:scaling>
          <c:orientation val="minMax"/>
        </c:scaling>
        <c:axPos val="b"/>
        <c:tickLblPos val="nextTo"/>
        <c:crossAx val="133433600"/>
        <c:crosses val="autoZero"/>
        <c:auto val="1"/>
        <c:lblAlgn val="ctr"/>
        <c:lblOffset val="100"/>
      </c:catAx>
      <c:valAx>
        <c:axId val="133433600"/>
        <c:scaling>
          <c:orientation val="minMax"/>
        </c:scaling>
        <c:axPos val="l"/>
        <c:numFmt formatCode="0&quot;%&quot;" sourceLinked="0"/>
        <c:tickLblPos val="nextTo"/>
        <c:txPr>
          <a:bodyPr/>
          <a:lstStyle/>
          <a:p>
            <a:pPr>
              <a:defRPr sz="14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33432064"/>
        <c:crosses val="autoZero"/>
        <c:crossBetween val="between"/>
        <c:majorUnit val="10"/>
      </c:valAx>
      <c:spPr>
        <a:ln w="38100"/>
      </c:spPr>
    </c:plotArea>
    <c:legend>
      <c:legendPos val="r"/>
      <c:layout>
        <c:manualLayout>
          <c:xMode val="edge"/>
          <c:yMode val="edge"/>
          <c:x val="9.6775700934579545E-2"/>
          <c:y val="0.61299435028248994"/>
          <c:w val="0.37896182094885411"/>
          <c:h val="0.2259849192579742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5887850467289721"/>
          <c:y val="3.107344632768385E-2"/>
          <c:w val="0.79441975126940911"/>
          <c:h val="0.83414564704836114"/>
        </c:manualLayout>
      </c:layout>
      <c:bar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55+ лет</c:v>
                </c:pt>
              </c:strCache>
            </c:strRef>
          </c:tx>
          <c:spPr>
            <a:ln w="41275"/>
          </c:spPr>
          <c:dLbls>
            <c:numFmt formatCode="#,##0" sourceLinked="0"/>
            <c:txPr>
              <a:bodyPr/>
              <a:lstStyle/>
              <a:p>
                <a:pPr>
                  <a:defRPr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Интернет в целом</c:v>
                </c:pt>
                <c:pt idx="1">
                  <c:v>Пресса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8.4</c:v>
                </c:pt>
                <c:pt idx="1">
                  <c:v>28.5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45-54 лет</c:v>
                </c:pt>
              </c:strCache>
            </c:strRef>
          </c:tx>
          <c:spPr>
            <a:ln w="41275"/>
          </c:spPr>
          <c:dLbls>
            <c:numFmt formatCode="#,##0" sourceLinked="0"/>
            <c:txPr>
              <a:bodyPr/>
              <a:lstStyle/>
              <a:p>
                <a:pPr>
                  <a:defRPr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Интернет в целом</c:v>
                </c:pt>
                <c:pt idx="1">
                  <c:v>Пресса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15.7</c:v>
                </c:pt>
                <c:pt idx="1">
                  <c:v>18.399999999999999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35-44 лет</c:v>
                </c:pt>
              </c:strCache>
            </c:strRef>
          </c:tx>
          <c:dLbls>
            <c:numFmt formatCode="#,##0" sourceLinked="0"/>
            <c:txPr>
              <a:bodyPr/>
              <a:lstStyle/>
              <a:p>
                <a:pPr>
                  <a:defRPr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Интернет в целом</c:v>
                </c:pt>
                <c:pt idx="1">
                  <c:v>Пресса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21.4</c:v>
                </c:pt>
                <c:pt idx="1">
                  <c:v>16.7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25-34 лет</c:v>
                </c:pt>
              </c:strCache>
            </c:strRef>
          </c:tx>
          <c:dLbls>
            <c:numFmt formatCode="#,##0" sourceLinked="0"/>
            <c:txPr>
              <a:bodyPr/>
              <a:lstStyle/>
              <a:p>
                <a:pPr>
                  <a:defRPr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Интернет в целом</c:v>
                </c:pt>
                <c:pt idx="1">
                  <c:v>Пресса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30.1</c:v>
                </c:pt>
                <c:pt idx="1">
                  <c:v>21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16-24 лет</c:v>
                </c:pt>
              </c:strCache>
            </c:strRef>
          </c:tx>
          <c:dLbls>
            <c:numFmt formatCode="#,##0" sourceLinked="0"/>
            <c:txPr>
              <a:bodyPr/>
              <a:lstStyle/>
              <a:p>
                <a:pPr>
                  <a:defRPr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Интернет в целом</c:v>
                </c:pt>
                <c:pt idx="1">
                  <c:v>Пресса</c:v>
                </c:pt>
              </c:strCache>
            </c:str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24.3</c:v>
                </c:pt>
                <c:pt idx="1">
                  <c:v>15.4</c:v>
                </c:pt>
              </c:numCache>
            </c:numRef>
          </c:val>
        </c:ser>
        <c:gapWidth val="126"/>
        <c:overlap val="100"/>
        <c:serLines>
          <c:spPr>
            <a:ln w="12700">
              <a:prstDash val="sysDot"/>
            </a:ln>
          </c:spPr>
        </c:serLines>
        <c:axId val="133541248"/>
        <c:axId val="133567616"/>
      </c:barChart>
      <c:catAx>
        <c:axId val="133541248"/>
        <c:scaling>
          <c:orientation val="minMax"/>
        </c:scaling>
        <c:axPos val="b"/>
        <c:majorTickMark val="none"/>
        <c:tickLblPos val="nextTo"/>
        <c:crossAx val="133567616"/>
        <c:crosses val="autoZero"/>
        <c:auto val="1"/>
        <c:lblAlgn val="ctr"/>
        <c:lblOffset val="100"/>
      </c:catAx>
      <c:valAx>
        <c:axId val="133567616"/>
        <c:scaling>
          <c:orientation val="minMax"/>
          <c:max val="1"/>
        </c:scaling>
        <c:delete val="1"/>
        <c:axPos val="l"/>
        <c:numFmt formatCode="0%" sourceLinked="0"/>
        <c:tickLblPos val="none"/>
        <c:crossAx val="133541248"/>
        <c:crosses val="autoZero"/>
        <c:crossBetween val="between"/>
        <c:majorUnit val="0.1"/>
      </c:valAx>
      <c:spPr>
        <a:ln w="38100"/>
      </c:spPr>
    </c:plotArea>
    <c:legend>
      <c:legendPos val="r"/>
      <c:layout>
        <c:manualLayout>
          <c:xMode val="edge"/>
          <c:yMode val="edge"/>
          <c:x val="2.7227904923065442E-5"/>
          <c:y val="1.0360336313892965E-2"/>
          <c:w val="0.16196654156548296"/>
          <c:h val="0.8794663908536855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8"/>
  <c:chart>
    <c:autoTitleDeleted val="1"/>
    <c:plotArea>
      <c:layout>
        <c:manualLayout>
          <c:layoutTarget val="inner"/>
          <c:xMode val="edge"/>
          <c:yMode val="edge"/>
          <c:x val="0.370491980476014"/>
          <c:y val="1.0966463102562905E-2"/>
          <c:w val="0.57513513956188178"/>
          <c:h val="0.95880563765591342"/>
        </c:manualLayout>
      </c:layout>
      <c:barChart>
        <c:barDir val="bar"/>
        <c:grouping val="clustered"/>
        <c:ser>
          <c:idx val="0"/>
          <c:order val="0"/>
          <c:spPr>
            <a:solidFill>
              <a:schemeClr val="accent5"/>
            </a:solidFill>
          </c:spPr>
          <c:dPt>
            <c:idx val="4"/>
            <c:spPr>
              <a:solidFill>
                <a:schemeClr val="accent4"/>
              </a:solidFill>
            </c:spPr>
          </c:dPt>
          <c:dPt>
            <c:idx val="6"/>
            <c:spPr>
              <a:solidFill>
                <a:schemeClr val="accent4"/>
              </a:solidFill>
            </c:spPr>
          </c:dPt>
          <c:dPt>
            <c:idx val="7"/>
            <c:spPr>
              <a:solidFill>
                <a:schemeClr val="accent4"/>
              </a:solidFill>
            </c:spPr>
          </c:dPt>
          <c:dPt>
            <c:idx val="10"/>
            <c:spPr>
              <a:solidFill>
                <a:schemeClr val="accent4"/>
              </a:solidFill>
            </c:spPr>
          </c:dPt>
          <c:dPt>
            <c:idx val="15"/>
            <c:spPr>
              <a:solidFill>
                <a:schemeClr val="accent4"/>
              </a:solidFill>
            </c:spPr>
          </c:dPt>
          <c:dPt>
            <c:idx val="16"/>
            <c:spPr>
              <a:solidFill>
                <a:schemeClr val="accent4"/>
              </a:solidFill>
            </c:spPr>
          </c:dPt>
          <c:dPt>
            <c:idx val="18"/>
            <c:spPr>
              <a:solidFill>
                <a:schemeClr val="accent4"/>
              </a:solidFill>
            </c:spPr>
          </c:dPt>
          <c:dLbls>
            <c:dLbl>
              <c:idx val="1"/>
              <c:layout>
                <c:manualLayout>
                  <c:x val="0"/>
                  <c:y val="7.4987083917634409E-3"/>
                </c:manualLayout>
              </c:layout>
              <c:dLblPos val="outEnd"/>
              <c:showVal val="1"/>
            </c:dLbl>
            <c:dLbl>
              <c:idx val="15"/>
              <c:layout>
                <c:manualLayout>
                  <c:x val="-1.6539128713490773E-3"/>
                  <c:y val="2.1943070829336412E-3"/>
                </c:manualLayout>
              </c:layout>
              <c:dLblPos val="outEnd"/>
              <c:showVal val="1"/>
            </c:dLbl>
            <c:numFmt formatCode="#,##0&quot; тыс.чел.&quot;" sourceLinked="0"/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Яндекс (37 проектов)</c:v>
                </c:pt>
                <c:pt idx="1">
                  <c:v>Mail.ru (33 проекта)</c:v>
                </c:pt>
                <c:pt idx="2">
                  <c:v>Vkontakte.ru</c:v>
                </c:pt>
                <c:pt idx="3">
                  <c:v>Odnoklassniki.ru</c:v>
                </c:pt>
                <c:pt idx="4">
                  <c:v>Google (ru+com)</c:v>
                </c:pt>
                <c:pt idx="5">
                  <c:v>Rambler (30 проектов)</c:v>
                </c:pt>
                <c:pt idx="6">
                  <c:v>Wikipedia.org</c:v>
                </c:pt>
                <c:pt idx="7">
                  <c:v>Youtube.com</c:v>
                </c:pt>
                <c:pt idx="8">
                  <c:v>LiveJournal.com</c:v>
                </c:pt>
                <c:pt idx="9">
                  <c:v>Gismeteo.ru</c:v>
                </c:pt>
                <c:pt idx="10">
                  <c:v>Facebook.com</c:v>
                </c:pt>
                <c:pt idx="11">
                  <c:v>Rbc.ru</c:v>
                </c:pt>
                <c:pt idx="12">
                  <c:v>Qip.ru</c:v>
                </c:pt>
                <c:pt idx="13">
                  <c:v>Kinopoisk.ru</c:v>
                </c:pt>
                <c:pt idx="14">
                  <c:v>Avito.ru</c:v>
                </c:pt>
                <c:pt idx="15">
                  <c:v>Marketgid.com</c:v>
                </c:pt>
                <c:pt idx="16">
                  <c:v>Rutracker.org</c:v>
                </c:pt>
                <c:pt idx="17">
                  <c:v>LiveInternet.ru</c:v>
                </c:pt>
                <c:pt idx="18">
                  <c:v>Depositfiles.com</c:v>
                </c:pt>
                <c:pt idx="19">
                  <c:v>Vesti.ru</c:v>
                </c:pt>
              </c:strCache>
            </c:strRef>
          </c:cat>
          <c:val>
            <c:numRef>
              <c:f>Лист1!$B$2:$B$21</c:f>
              <c:numCache>
                <c:formatCode>0.0</c:formatCode>
                <c:ptCount val="20"/>
                <c:pt idx="0">
                  <c:v>16569.599999999904</c:v>
                </c:pt>
                <c:pt idx="1">
                  <c:v>14611.9</c:v>
                </c:pt>
                <c:pt idx="2">
                  <c:v>13219.4</c:v>
                </c:pt>
                <c:pt idx="3">
                  <c:v>8182.4</c:v>
                </c:pt>
                <c:pt idx="4">
                  <c:v>6123.6134790058986</c:v>
                </c:pt>
                <c:pt idx="5">
                  <c:v>4027.5</c:v>
                </c:pt>
                <c:pt idx="6">
                  <c:v>2789.7533952496701</c:v>
                </c:pt>
                <c:pt idx="7">
                  <c:v>2501.07979645564</c:v>
                </c:pt>
                <c:pt idx="8">
                  <c:v>2088.9</c:v>
                </c:pt>
                <c:pt idx="9">
                  <c:v>1606.1</c:v>
                </c:pt>
                <c:pt idx="10">
                  <c:v>1570.5191395854899</c:v>
                </c:pt>
                <c:pt idx="11">
                  <c:v>1185</c:v>
                </c:pt>
                <c:pt idx="12">
                  <c:v>1078.5</c:v>
                </c:pt>
                <c:pt idx="13">
                  <c:v>1015.3</c:v>
                </c:pt>
                <c:pt idx="14">
                  <c:v>936</c:v>
                </c:pt>
                <c:pt idx="15">
                  <c:v>879.72668284127099</c:v>
                </c:pt>
                <c:pt idx="16">
                  <c:v>863.55276226554599</c:v>
                </c:pt>
                <c:pt idx="17">
                  <c:v>837.7</c:v>
                </c:pt>
                <c:pt idx="18">
                  <c:v>812.56321286387788</c:v>
                </c:pt>
                <c:pt idx="19">
                  <c:v>806</c:v>
                </c:pt>
              </c:numCache>
            </c:numRef>
          </c:val>
        </c:ser>
        <c:gapWidth val="39"/>
        <c:axId val="95290880"/>
        <c:axId val="95292416"/>
      </c:barChart>
      <c:catAx>
        <c:axId val="95290880"/>
        <c:scaling>
          <c:orientation val="maxMin"/>
        </c:scaling>
        <c:axPos val="l"/>
        <c:maj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400">
                <a:latin typeface="+mn-lt"/>
                <a:cs typeface="Arial" pitchFamily="34" charset="0"/>
              </a:defRPr>
            </a:pPr>
            <a:endParaRPr lang="ru-RU"/>
          </a:p>
        </c:txPr>
        <c:crossAx val="95292416"/>
        <c:crosses val="autoZero"/>
        <c:auto val="1"/>
        <c:lblAlgn val="ctr"/>
        <c:lblOffset val="100"/>
      </c:catAx>
      <c:valAx>
        <c:axId val="95292416"/>
        <c:scaling>
          <c:orientation val="minMax"/>
          <c:max val="20500"/>
          <c:min val="0"/>
        </c:scaling>
        <c:delete val="1"/>
        <c:axPos val="t"/>
        <c:numFmt formatCode="0" sourceLinked="0"/>
        <c:tickLblPos val="none"/>
        <c:crossAx val="95290880"/>
        <c:crosses val="autoZero"/>
        <c:crossBetween val="between"/>
      </c:valAx>
    </c:plotArea>
    <c:plotVisOnly val="1"/>
    <c:dispBlanksAs val="gap"/>
  </c:chart>
  <c:spPr>
    <a:noFill/>
  </c:spPr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9.4911885403008225E-2"/>
          <c:y val="2.0783145469063145E-2"/>
          <c:w val="0.8822331906645049"/>
          <c:h val="0.94427234155816098"/>
        </c:manualLayout>
      </c:layout>
      <c:bubbleChart>
        <c:ser>
          <c:idx val="0"/>
          <c:order val="0"/>
          <c:spPr>
            <a:solidFill>
              <a:schemeClr val="accent1"/>
            </a:solidFill>
            <a:ln w="25400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c:spPr>
          <c:dPt>
            <c:idx val="0"/>
            <c:bubble3D val="1"/>
            <c:spPr>
              <a:solidFill>
                <a:srgbClr val="7EB606"/>
              </a:solidFill>
              <a:ln w="25400" cap="flat" cmpd="sng" algn="ctr">
                <a:solidFill>
                  <a:schemeClr val="accent5">
                    <a:lumMod val="75000"/>
                  </a:schemeClr>
                </a:solidFill>
                <a:prstDash val="solid"/>
              </a:ln>
              <a:effectLst/>
            </c:spPr>
          </c:dPt>
          <c:dPt>
            <c:idx val="1"/>
            <c:bubble3D val="1"/>
            <c:spPr>
              <a:solidFill>
                <a:schemeClr val="accent5"/>
              </a:solidFill>
              <a:ln w="25400" cap="flat" cmpd="sng" algn="ctr">
                <a:solidFill>
                  <a:srgbClr val="5F8804"/>
                </a:solidFill>
                <a:prstDash val="solid"/>
              </a:ln>
              <a:effectLst/>
            </c:spPr>
          </c:dPt>
          <c:dPt>
            <c:idx val="2"/>
            <c:bubble3D val="1"/>
            <c:spPr>
              <a:solidFill>
                <a:srgbClr val="E2751D"/>
              </a:solidFill>
              <a:ln w="25400" cap="flat" cmpd="sng" algn="ctr">
                <a:solidFill>
                  <a:schemeClr val="accent3">
                    <a:lumMod val="75000"/>
                  </a:schemeClr>
                </a:solidFill>
                <a:prstDash val="solid"/>
              </a:ln>
              <a:effectLst/>
            </c:spPr>
          </c:dPt>
          <c:dPt>
            <c:idx val="3"/>
            <c:bubble3D val="1"/>
            <c:spPr>
              <a:solidFill>
                <a:srgbClr val="E2751D"/>
              </a:solidFill>
              <a:ln w="25400" cap="flat" cmpd="sng" algn="ctr">
                <a:solidFill>
                  <a:srgbClr val="AA5816"/>
                </a:solidFill>
                <a:prstDash val="solid"/>
              </a:ln>
              <a:effectLst/>
            </c:spPr>
          </c:dPt>
          <c:dPt>
            <c:idx val="4"/>
            <c:bubble3D val="1"/>
            <c:spPr>
              <a:solidFill>
                <a:srgbClr val="7EB606"/>
              </a:solidFill>
              <a:ln w="25400" cap="flat" cmpd="sng" algn="ctr">
                <a:solidFill>
                  <a:srgbClr val="5F8804"/>
                </a:solidFill>
                <a:prstDash val="solid"/>
              </a:ln>
              <a:effectLst/>
            </c:spPr>
          </c:dPt>
          <c:dPt>
            <c:idx val="5"/>
            <c:bubble3D val="1"/>
            <c:spPr>
              <a:solidFill>
                <a:srgbClr val="7EB606"/>
              </a:solidFill>
              <a:ln w="25400" cap="flat" cmpd="sng" algn="ctr">
                <a:solidFill>
                  <a:srgbClr val="5F8804"/>
                </a:solidFill>
                <a:prstDash val="solid"/>
              </a:ln>
              <a:effectLst/>
            </c:spPr>
          </c:dPt>
          <c:dPt>
            <c:idx val="10"/>
            <c:bubble3D val="1"/>
            <c:spPr>
              <a:solidFill>
                <a:schemeClr val="accent3"/>
              </a:solidFill>
              <a:ln w="25400" cap="flat" cmpd="sng" algn="ctr">
                <a:solidFill>
                  <a:srgbClr val="AA5816"/>
                </a:solidFill>
                <a:prstDash val="solid"/>
              </a:ln>
              <a:effectLst/>
            </c:spPr>
          </c:dPt>
          <c:dLbls>
            <c:delete val="1"/>
          </c:dLbls>
          <c:xVal>
            <c:numRef>
              <c:f>'шары исходный (2)'!$B$2:$B$21</c:f>
              <c:numCache>
                <c:formatCode>0.0</c:formatCode>
                <c:ptCount val="20"/>
                <c:pt idx="0">
                  <c:v>9.4</c:v>
                </c:pt>
                <c:pt idx="1">
                  <c:v>16.3</c:v>
                </c:pt>
                <c:pt idx="2">
                  <c:v>43.2</c:v>
                </c:pt>
                <c:pt idx="3">
                  <c:v>26</c:v>
                </c:pt>
                <c:pt idx="4">
                  <c:v>4.7</c:v>
                </c:pt>
                <c:pt idx="5">
                  <c:v>7.2</c:v>
                </c:pt>
                <c:pt idx="6">
                  <c:v>3.9</c:v>
                </c:pt>
                <c:pt idx="7">
                  <c:v>8.8000000000000007</c:v>
                </c:pt>
                <c:pt idx="8">
                  <c:v>5.5</c:v>
                </c:pt>
                <c:pt idx="9">
                  <c:v>2.2999999999999998</c:v>
                </c:pt>
                <c:pt idx="10">
                  <c:v>3.9</c:v>
                </c:pt>
                <c:pt idx="11">
                  <c:v>3</c:v>
                </c:pt>
                <c:pt idx="12">
                  <c:v>2.4</c:v>
                </c:pt>
                <c:pt idx="13">
                  <c:v>3.3</c:v>
                </c:pt>
                <c:pt idx="14">
                  <c:v>6.3</c:v>
                </c:pt>
                <c:pt idx="15">
                  <c:v>2.5</c:v>
                </c:pt>
                <c:pt idx="16">
                  <c:v>5.6</c:v>
                </c:pt>
                <c:pt idx="17">
                  <c:v>2.5</c:v>
                </c:pt>
                <c:pt idx="18">
                  <c:v>2</c:v>
                </c:pt>
                <c:pt idx="19">
                  <c:v>2.8</c:v>
                </c:pt>
              </c:numCache>
            </c:numRef>
          </c:xVal>
          <c:yVal>
            <c:numRef>
              <c:f>'шары исходный (2)'!$C$2:$C$21</c:f>
              <c:numCache>
                <c:formatCode>0.0</c:formatCode>
                <c:ptCount val="20"/>
                <c:pt idx="0">
                  <c:v>15.8</c:v>
                </c:pt>
                <c:pt idx="1">
                  <c:v>14.1</c:v>
                </c:pt>
                <c:pt idx="2">
                  <c:v>15.6</c:v>
                </c:pt>
                <c:pt idx="3">
                  <c:v>11.9</c:v>
                </c:pt>
                <c:pt idx="4">
                  <c:v>8.6</c:v>
                </c:pt>
                <c:pt idx="5">
                  <c:v>7</c:v>
                </c:pt>
                <c:pt idx="6">
                  <c:v>4.4000000000000004</c:v>
                </c:pt>
                <c:pt idx="7">
                  <c:v>4.2</c:v>
                </c:pt>
                <c:pt idx="8">
                  <c:v>4.4000000000000004</c:v>
                </c:pt>
                <c:pt idx="9">
                  <c:v>5.7</c:v>
                </c:pt>
                <c:pt idx="10">
                  <c:v>4</c:v>
                </c:pt>
                <c:pt idx="11">
                  <c:v>3.6</c:v>
                </c:pt>
                <c:pt idx="12">
                  <c:v>3.4</c:v>
                </c:pt>
                <c:pt idx="13">
                  <c:v>3.7</c:v>
                </c:pt>
                <c:pt idx="14">
                  <c:v>2.8</c:v>
                </c:pt>
                <c:pt idx="15">
                  <c:v>2.5</c:v>
                </c:pt>
                <c:pt idx="16">
                  <c:v>4.7</c:v>
                </c:pt>
                <c:pt idx="17">
                  <c:v>2.7</c:v>
                </c:pt>
                <c:pt idx="18">
                  <c:v>2.2999999999999998</c:v>
                </c:pt>
                <c:pt idx="19">
                  <c:v>2.2999999999999998</c:v>
                </c:pt>
              </c:numCache>
            </c:numRef>
          </c:yVal>
          <c:bubbleSize>
            <c:numRef>
              <c:f>'шары исходный (2)'!$D$2:$D$21</c:f>
              <c:numCache>
                <c:formatCode>0.0</c:formatCode>
                <c:ptCount val="20"/>
                <c:pt idx="0">
                  <c:v>38.300000000000004</c:v>
                </c:pt>
                <c:pt idx="1">
                  <c:v>33.800000000000004</c:v>
                </c:pt>
                <c:pt idx="2">
                  <c:v>30.6</c:v>
                </c:pt>
                <c:pt idx="3">
                  <c:v>18.899999999999999</c:v>
                </c:pt>
                <c:pt idx="4">
                  <c:v>14.2</c:v>
                </c:pt>
                <c:pt idx="5">
                  <c:v>9.3000000000000007</c:v>
                </c:pt>
                <c:pt idx="6">
                  <c:v>6.5</c:v>
                </c:pt>
                <c:pt idx="7">
                  <c:v>5.8</c:v>
                </c:pt>
                <c:pt idx="8">
                  <c:v>4.8</c:v>
                </c:pt>
                <c:pt idx="9">
                  <c:v>3.7</c:v>
                </c:pt>
                <c:pt idx="10">
                  <c:v>3.6</c:v>
                </c:pt>
                <c:pt idx="11">
                  <c:v>2.7</c:v>
                </c:pt>
                <c:pt idx="12">
                  <c:v>2.5</c:v>
                </c:pt>
                <c:pt idx="13">
                  <c:v>2.2999999999999998</c:v>
                </c:pt>
                <c:pt idx="14">
                  <c:v>2.2000000000000002</c:v>
                </c:pt>
                <c:pt idx="15">
                  <c:v>2</c:v>
                </c:pt>
                <c:pt idx="16">
                  <c:v>2</c:v>
                </c:pt>
                <c:pt idx="17">
                  <c:v>1.9</c:v>
                </c:pt>
                <c:pt idx="18">
                  <c:v>1.9</c:v>
                </c:pt>
                <c:pt idx="19">
                  <c:v>1.9</c:v>
                </c:pt>
              </c:numCache>
            </c:numRef>
          </c:bubbleSize>
          <c:bubble3D val="1"/>
        </c:ser>
        <c:dLbls>
          <c:showVal val="1"/>
        </c:dLbls>
        <c:bubbleScale val="85"/>
        <c:axId val="69638016"/>
        <c:axId val="69639552"/>
      </c:bubbleChart>
      <c:valAx>
        <c:axId val="69638016"/>
        <c:scaling>
          <c:orientation val="minMax"/>
          <c:min val="0"/>
        </c:scaling>
        <c:axPos val="b"/>
        <c:numFmt formatCode="#,##0" sourceLinked="0"/>
        <c:majorTickMark val="none"/>
        <c:tickLblPos val="low"/>
        <c:txPr>
          <a:bodyPr rot="0" vert="horz"/>
          <a:lstStyle/>
          <a:p>
            <a:pPr>
              <a:defRPr sz="1200"/>
            </a:pPr>
            <a:endParaRPr lang="ru-RU"/>
          </a:p>
        </c:txPr>
        <c:crossAx val="69639552"/>
        <c:crossesAt val="0"/>
        <c:crossBetween val="midCat"/>
        <c:majorUnit val="5"/>
      </c:valAx>
      <c:valAx>
        <c:axId val="69639552"/>
        <c:scaling>
          <c:orientation val="minMax"/>
          <c:min val="0"/>
        </c:scaling>
        <c:axPos val="l"/>
        <c:numFmt formatCode="#,##0" sourceLinked="0"/>
        <c:majorTickMark val="none"/>
        <c:tickLblPos val="low"/>
        <c:txPr>
          <a:bodyPr rot="0" vert="horz"/>
          <a:lstStyle/>
          <a:p>
            <a:pPr>
              <a:defRPr sz="1200"/>
            </a:pPr>
            <a:endParaRPr lang="ru-RU"/>
          </a:p>
        </c:txPr>
        <c:crossAx val="69638016"/>
        <c:crossesAt val="0"/>
        <c:crossBetween val="midCat"/>
        <c:majorUnit val="1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2400" b="0"/>
            </a:pPr>
            <a:r>
              <a:rPr lang="ru-RU" sz="2400" b="0" dirty="0" smtClean="0"/>
              <a:t>Марки смартфонов</a:t>
            </a:r>
            <a:endParaRPr lang="ru-RU" sz="2400" b="0" dirty="0"/>
          </a:p>
        </c:rich>
      </c:tx>
      <c:layout>
        <c:manualLayout>
          <c:xMode val="edge"/>
          <c:yMode val="edge"/>
          <c:x val="0.17064648983997699"/>
          <c:y val="1.60335679789195E-2"/>
        </c:manualLayout>
      </c:layout>
    </c:title>
    <c:plotArea>
      <c:layout>
        <c:manualLayout>
          <c:layoutTarget val="inner"/>
          <c:xMode val="edge"/>
          <c:yMode val="edge"/>
          <c:x val="0.4139738323045824"/>
          <c:y val="0.18298568265503876"/>
          <c:w val="0.41511297066745173"/>
          <c:h val="0.75231192687885062"/>
        </c:manualLayout>
      </c:layout>
      <c:barChart>
        <c:barDir val="bar"/>
        <c:grouping val="clustered"/>
        <c:ser>
          <c:idx val="1"/>
          <c:order val="0"/>
          <c:tx>
            <c:strRef>
              <c:f>Лист1!$C$1</c:f>
              <c:strCache>
                <c:ptCount val="1"/>
                <c:pt idx="0">
                  <c:v>% от населения</c:v>
                </c:pt>
              </c:strCache>
            </c:strRef>
          </c:tx>
          <c:spPr>
            <a:solidFill>
              <a:schemeClr val="accent1"/>
            </a:solidFill>
            <a:ln w="25400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c:spPr>
          <c:dLbls>
            <c:numFmt formatCode="0&quot;%&quot;" sourceLinked="0"/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Лист1!$A$2:$A$7</c:f>
              <c:strCache>
                <c:ptCount val="6"/>
                <c:pt idx="0">
                  <c:v>Nokia</c:v>
                </c:pt>
                <c:pt idx="1">
                  <c:v>Samsung</c:v>
                </c:pt>
                <c:pt idx="2">
                  <c:v>Sony-Ericsson</c:v>
                </c:pt>
                <c:pt idx="3">
                  <c:v>iPhone</c:v>
                </c:pt>
                <c:pt idx="4">
                  <c:v>Motorola</c:v>
                </c:pt>
                <c:pt idx="5">
                  <c:v>HTC</c:v>
                </c:pt>
              </c:strCache>
            </c:strRef>
          </c:cat>
          <c:val>
            <c:numRef>
              <c:f>Лист1!$C$2:$C$7</c:f>
              <c:numCache>
                <c:formatCode>0.0</c:formatCode>
                <c:ptCount val="6"/>
                <c:pt idx="0">
                  <c:v>54.9</c:v>
                </c:pt>
                <c:pt idx="1">
                  <c:v>22.9</c:v>
                </c:pt>
                <c:pt idx="2">
                  <c:v>10.4</c:v>
                </c:pt>
                <c:pt idx="3">
                  <c:v>7.1</c:v>
                </c:pt>
                <c:pt idx="4">
                  <c:v>4.9000000000000004</c:v>
                </c:pt>
                <c:pt idx="5">
                  <c:v>4.3</c:v>
                </c:pt>
              </c:numCache>
            </c:numRef>
          </c:val>
        </c:ser>
        <c:gapWidth val="75"/>
        <c:axId val="107906944"/>
        <c:axId val="107905408"/>
      </c:barChart>
      <c:valAx>
        <c:axId val="107905408"/>
        <c:scaling>
          <c:orientation val="minMax"/>
          <c:max val="60"/>
        </c:scaling>
        <c:delete val="1"/>
        <c:axPos val="t"/>
        <c:numFmt formatCode="0.0" sourceLinked="1"/>
        <c:tickLblPos val="none"/>
        <c:crossAx val="107906944"/>
        <c:crosses val="autoZero"/>
        <c:crossBetween val="between"/>
        <c:majorUnit val="10"/>
      </c:valAx>
      <c:catAx>
        <c:axId val="107906944"/>
        <c:scaling>
          <c:orientation val="maxMin"/>
        </c:scaling>
        <c:axPos val="l"/>
        <c:maj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600"/>
            </a:pPr>
            <a:endParaRPr lang="ru-RU"/>
          </a:p>
        </c:txPr>
        <c:crossAx val="107905408"/>
        <c:crosses val="autoZero"/>
        <c:auto val="1"/>
        <c:lblAlgn val="ctr"/>
        <c:lblOffset val="100"/>
      </c:cat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1.5330377820419502E-2"/>
          <c:y val="4.1707178115329417E-2"/>
          <c:w val="0.70006828558194856"/>
          <c:h val="0.81357765841906504"/>
        </c:manualLayout>
      </c:layout>
      <c:bar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Интернет в целом</c:v>
                </c:pt>
              </c:strCache>
            </c:strRef>
          </c:tx>
          <c:spPr>
            <a:solidFill>
              <a:schemeClr val="accent2"/>
            </a:solidFill>
            <a:ln w="25400" cap="flat" cmpd="sng" algn="ctr">
              <a:solidFill>
                <a:schemeClr val="accent2"/>
              </a:solidFill>
              <a:prstDash val="solid"/>
            </a:ln>
            <a:effectLst/>
          </c:spPr>
          <c:dLbls>
            <c:spPr>
              <a:solidFill>
                <a:schemeClr val="lt1"/>
              </a:solidFill>
              <a:ln w="25400" cap="flat" cmpd="sng" algn="ctr">
                <a:solidFill>
                  <a:schemeClr val="accent2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28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Лист1!$B$1:$C$1</c:f>
              <c:strCache>
                <c:ptCount val="2"/>
                <c:pt idx="0">
                  <c:v>Каждый месяц</c:v>
                </c:pt>
                <c:pt idx="1">
                  <c:v>Каждую неделю</c:v>
                </c:pt>
              </c:strCache>
            </c:strRef>
          </c:cat>
          <c:val>
            <c:numRef>
              <c:f>Лист1!$B$2:$C$2</c:f>
              <c:numCache>
                <c:formatCode>0.0</c:formatCode>
                <c:ptCount val="2"/>
                <c:pt idx="0">
                  <c:v>36.160900000000012</c:v>
                </c:pt>
                <c:pt idx="1">
                  <c:v>33.759100000000011</c:v>
                </c:pt>
              </c:numCache>
            </c:numRef>
          </c:val>
        </c:ser>
        <c:dLbls>
          <c:showVal val="1"/>
        </c:dLbls>
        <c:gapWidth val="75"/>
        <c:overlap val="100"/>
        <c:axId val="107970944"/>
        <c:axId val="107972480"/>
      </c:barChart>
      <c:barChart>
        <c:barDir val="col"/>
        <c:grouping val="clustered"/>
        <c:ser>
          <c:idx val="1"/>
          <c:order val="1"/>
          <c:tx>
            <c:strRef>
              <c:f>Лист1!$A$3</c:f>
              <c:strCache>
                <c:ptCount val="1"/>
                <c:pt idx="0">
                  <c:v>Мобильный интернет</c:v>
                </c:pt>
              </c:strCache>
            </c:strRef>
          </c:tx>
          <c:spPr>
            <a:solidFill>
              <a:schemeClr val="accent3"/>
            </a:solidFill>
            <a:ln w="25400" cap="flat" cmpd="sng" algn="ctr">
              <a:solidFill>
                <a:schemeClr val="accent3">
                  <a:shade val="50000"/>
                </a:schemeClr>
              </a:solidFill>
              <a:prstDash val="solid"/>
            </a:ln>
            <a:effectLst/>
          </c:spPr>
          <c:dLbls>
            <c:numFmt formatCode="0.0" sourceLinked="0"/>
            <c:spPr>
              <a:solidFill>
                <a:schemeClr val="lt1"/>
              </a:solidFill>
              <a:ln w="25400" cap="flat" cmpd="sng" algn="ctr">
                <a:solidFill>
                  <a:schemeClr val="accent3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28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Лист1!$B$1:$C$1</c:f>
              <c:strCache>
                <c:ptCount val="2"/>
                <c:pt idx="0">
                  <c:v>Каждый месяц</c:v>
                </c:pt>
                <c:pt idx="1">
                  <c:v>Каждую неделю</c:v>
                </c:pt>
              </c:strCache>
            </c:strRef>
          </c:cat>
          <c:val>
            <c:numRef>
              <c:f>Лист1!$B$3:$C$3</c:f>
              <c:numCache>
                <c:formatCode>0.0</c:formatCode>
                <c:ptCount val="2"/>
                <c:pt idx="0">
                  <c:v>10.704000000000001</c:v>
                </c:pt>
                <c:pt idx="1">
                  <c:v>7.2347999999999999</c:v>
                </c:pt>
              </c:numCache>
            </c:numRef>
          </c:val>
        </c:ser>
        <c:dLbls>
          <c:showVal val="1"/>
        </c:dLbls>
        <c:overlap val="100"/>
        <c:axId val="107979904"/>
        <c:axId val="107974016"/>
      </c:barChart>
      <c:catAx>
        <c:axId val="107970944"/>
        <c:scaling>
          <c:orientation val="minMax"/>
        </c:scaling>
        <c:axPos val="b"/>
        <c:tickLblPos val="nextTo"/>
        <c:spPr>
          <a:ln>
            <a:noFill/>
          </a:ln>
        </c:spPr>
        <c:crossAx val="107972480"/>
        <c:crosses val="autoZero"/>
        <c:auto val="1"/>
        <c:lblAlgn val="ctr"/>
        <c:lblOffset val="100"/>
      </c:catAx>
      <c:valAx>
        <c:axId val="107972480"/>
        <c:scaling>
          <c:orientation val="minMax"/>
          <c:max val="45"/>
          <c:min val="0"/>
        </c:scaling>
        <c:axPos val="l"/>
        <c:numFmt formatCode="0.0" sourceLinked="1"/>
        <c:majorTickMark val="none"/>
        <c:tickLblPos val="none"/>
        <c:spPr>
          <a:ln>
            <a:noFill/>
          </a:ln>
        </c:spPr>
        <c:txPr>
          <a:bodyPr/>
          <a:lstStyle/>
          <a:p>
            <a:pPr>
              <a:defRPr sz="1200">
                <a:solidFill>
                  <a:srgbClr val="FFFFFF"/>
                </a:solidFill>
              </a:defRPr>
            </a:pPr>
            <a:endParaRPr lang="ru-RU"/>
          </a:p>
        </c:txPr>
        <c:crossAx val="107970944"/>
        <c:crosses val="autoZero"/>
        <c:crossBetween val="between"/>
      </c:valAx>
      <c:valAx>
        <c:axId val="107974016"/>
        <c:scaling>
          <c:orientation val="minMax"/>
          <c:max val="45"/>
        </c:scaling>
        <c:axPos val="r"/>
        <c:numFmt formatCode="0.0" sourceLinked="1"/>
        <c:majorTickMark val="none"/>
        <c:tickLblPos val="none"/>
        <c:spPr>
          <a:ln>
            <a:noFill/>
          </a:ln>
        </c:spPr>
        <c:txPr>
          <a:bodyPr/>
          <a:lstStyle/>
          <a:p>
            <a:pPr>
              <a:defRPr sz="1400">
                <a:solidFill>
                  <a:schemeClr val="bg1"/>
                </a:solidFill>
              </a:defRPr>
            </a:pPr>
            <a:endParaRPr lang="ru-RU"/>
          </a:p>
        </c:txPr>
        <c:crossAx val="107979904"/>
        <c:crosses val="max"/>
        <c:crossBetween val="between"/>
      </c:valAx>
      <c:catAx>
        <c:axId val="107979904"/>
        <c:scaling>
          <c:orientation val="minMax"/>
        </c:scaling>
        <c:delete val="1"/>
        <c:axPos val="b"/>
        <c:tickLblPos val="none"/>
        <c:crossAx val="107974016"/>
        <c:crosses val="autoZero"/>
        <c:auto val="1"/>
        <c:lblAlgn val="ctr"/>
        <c:lblOffset val="100"/>
      </c:catAx>
      <c:spPr>
        <a:ln>
          <a:noFill/>
        </a:ln>
      </c:spPr>
    </c:plotArea>
    <c:legend>
      <c:legendPos val="r"/>
      <c:layout>
        <c:manualLayout>
          <c:xMode val="edge"/>
          <c:yMode val="edge"/>
          <c:x val="0.74223873486402403"/>
          <c:y val="0"/>
          <c:w val="0.25608059286706958"/>
          <c:h val="1"/>
        </c:manualLayout>
      </c:layout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2.9706790123456808E-2"/>
          <c:y val="1.82712413820833E-2"/>
          <c:w val="0.93425658598225458"/>
          <c:h val="0.91814904278550113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Интернет в целом</c:v>
                </c:pt>
              </c:strCache>
            </c:strRef>
          </c:tx>
          <c:spPr>
            <a:ln w="25400" cap="flat" cmpd="sng" algn="ctr">
              <a:solidFill>
                <a:schemeClr val="accent3">
                  <a:shade val="50000"/>
                </a:schemeClr>
              </a:solidFill>
              <a:prstDash val="solid"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</c:marker>
          <c:cat>
            <c:strRef>
              <c:f>Лист1!$A$2:$A$40</c:f>
              <c:strCache>
                <c:ptCount val="39"/>
                <c:pt idx="0">
                  <c:v>Янв '08</c:v>
                </c:pt>
                <c:pt idx="1">
                  <c:v>Фев '08</c:v>
                </c:pt>
                <c:pt idx="2">
                  <c:v>Мар '08</c:v>
                </c:pt>
                <c:pt idx="3">
                  <c:v>Апр '08</c:v>
                </c:pt>
                <c:pt idx="4">
                  <c:v>Май '08</c:v>
                </c:pt>
                <c:pt idx="5">
                  <c:v>Июн '08</c:v>
                </c:pt>
                <c:pt idx="6">
                  <c:v>Июл '08</c:v>
                </c:pt>
                <c:pt idx="7">
                  <c:v>Авг '08</c:v>
                </c:pt>
                <c:pt idx="8">
                  <c:v>Сен '08</c:v>
                </c:pt>
                <c:pt idx="9">
                  <c:v>Окт '08</c:v>
                </c:pt>
                <c:pt idx="10">
                  <c:v>Ноя '08</c:v>
                </c:pt>
                <c:pt idx="11">
                  <c:v>Дек '08</c:v>
                </c:pt>
                <c:pt idx="12">
                  <c:v>Янв '09</c:v>
                </c:pt>
                <c:pt idx="13">
                  <c:v>Фев '09</c:v>
                </c:pt>
                <c:pt idx="14">
                  <c:v>Мар '09</c:v>
                </c:pt>
                <c:pt idx="15">
                  <c:v>Апр '09</c:v>
                </c:pt>
                <c:pt idx="16">
                  <c:v>Май '09</c:v>
                </c:pt>
                <c:pt idx="17">
                  <c:v>Июн '09</c:v>
                </c:pt>
                <c:pt idx="18">
                  <c:v>Июл '09</c:v>
                </c:pt>
                <c:pt idx="19">
                  <c:v>Авг '09</c:v>
                </c:pt>
                <c:pt idx="20">
                  <c:v>Сен '09</c:v>
                </c:pt>
                <c:pt idx="21">
                  <c:v>Окт '09</c:v>
                </c:pt>
                <c:pt idx="22">
                  <c:v>Ноя '09</c:v>
                </c:pt>
                <c:pt idx="23">
                  <c:v>Дек '09</c:v>
                </c:pt>
                <c:pt idx="24">
                  <c:v>Янв '10</c:v>
                </c:pt>
                <c:pt idx="25">
                  <c:v>Фев '10</c:v>
                </c:pt>
                <c:pt idx="26">
                  <c:v>Мар '10</c:v>
                </c:pt>
                <c:pt idx="27">
                  <c:v>Апр '10</c:v>
                </c:pt>
                <c:pt idx="28">
                  <c:v>Май '10</c:v>
                </c:pt>
                <c:pt idx="29">
                  <c:v>Июн '10</c:v>
                </c:pt>
                <c:pt idx="30">
                  <c:v>Июл '10</c:v>
                </c:pt>
                <c:pt idx="31">
                  <c:v>Авг '10</c:v>
                </c:pt>
                <c:pt idx="32">
                  <c:v>Сен '10</c:v>
                </c:pt>
                <c:pt idx="33">
                  <c:v>Окт '10</c:v>
                </c:pt>
                <c:pt idx="34">
                  <c:v>Ноя '10</c:v>
                </c:pt>
                <c:pt idx="35">
                  <c:v>Дек '10</c:v>
                </c:pt>
                <c:pt idx="36">
                  <c:v>Янв '11</c:v>
                </c:pt>
                <c:pt idx="37">
                  <c:v>Фев '11</c:v>
                </c:pt>
                <c:pt idx="38">
                  <c:v>Мар'11</c:v>
                </c:pt>
              </c:strCache>
            </c:strRef>
          </c:cat>
          <c:val>
            <c:numRef>
              <c:f>Лист1!$B$2:$B$40</c:f>
              <c:numCache>
                <c:formatCode>General</c:formatCode>
                <c:ptCount val="39"/>
                <c:pt idx="0">
                  <c:v>37.9</c:v>
                </c:pt>
                <c:pt idx="1">
                  <c:v>39.1</c:v>
                </c:pt>
                <c:pt idx="2">
                  <c:v>39.1</c:v>
                </c:pt>
                <c:pt idx="3">
                  <c:v>40.5</c:v>
                </c:pt>
                <c:pt idx="4">
                  <c:v>41.4</c:v>
                </c:pt>
                <c:pt idx="5">
                  <c:v>40.5</c:v>
                </c:pt>
                <c:pt idx="6">
                  <c:v>38.4</c:v>
                </c:pt>
                <c:pt idx="7">
                  <c:v>37.9</c:v>
                </c:pt>
                <c:pt idx="8">
                  <c:v>38.800000000000004</c:v>
                </c:pt>
                <c:pt idx="9">
                  <c:v>41.8</c:v>
                </c:pt>
                <c:pt idx="10">
                  <c:v>42.6</c:v>
                </c:pt>
                <c:pt idx="11">
                  <c:v>45</c:v>
                </c:pt>
                <c:pt idx="12">
                  <c:v>44.1</c:v>
                </c:pt>
                <c:pt idx="13">
                  <c:v>45.5</c:v>
                </c:pt>
                <c:pt idx="14">
                  <c:v>45.3</c:v>
                </c:pt>
                <c:pt idx="15">
                  <c:v>45.2</c:v>
                </c:pt>
                <c:pt idx="16">
                  <c:v>47.9</c:v>
                </c:pt>
                <c:pt idx="17">
                  <c:v>47.3</c:v>
                </c:pt>
                <c:pt idx="18">
                  <c:v>46.7</c:v>
                </c:pt>
                <c:pt idx="19">
                  <c:v>48.3</c:v>
                </c:pt>
                <c:pt idx="20">
                  <c:v>48.5</c:v>
                </c:pt>
                <c:pt idx="21">
                  <c:v>49.7</c:v>
                </c:pt>
                <c:pt idx="22">
                  <c:v>51.5</c:v>
                </c:pt>
                <c:pt idx="23">
                  <c:v>51.3</c:v>
                </c:pt>
                <c:pt idx="24">
                  <c:v>52.4</c:v>
                </c:pt>
                <c:pt idx="25">
                  <c:v>54.3</c:v>
                </c:pt>
                <c:pt idx="26">
                  <c:v>53.1</c:v>
                </c:pt>
                <c:pt idx="27">
                  <c:v>54.7</c:v>
                </c:pt>
                <c:pt idx="28">
                  <c:v>56.1</c:v>
                </c:pt>
                <c:pt idx="29">
                  <c:v>55.77</c:v>
                </c:pt>
                <c:pt idx="30">
                  <c:v>56</c:v>
                </c:pt>
                <c:pt idx="31">
                  <c:v>54.5</c:v>
                </c:pt>
                <c:pt idx="32">
                  <c:v>55.9</c:v>
                </c:pt>
                <c:pt idx="33">
                  <c:v>57.6</c:v>
                </c:pt>
                <c:pt idx="34">
                  <c:v>58</c:v>
                </c:pt>
                <c:pt idx="35">
                  <c:v>58.5</c:v>
                </c:pt>
                <c:pt idx="36">
                  <c:v>58.7</c:v>
                </c:pt>
                <c:pt idx="37">
                  <c:v>59.8</c:v>
                </c:pt>
                <c:pt idx="38">
                  <c:v>60.3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Мобильный интернет</c:v>
                </c:pt>
              </c:strCache>
            </c:strRef>
          </c:tx>
          <c:spPr>
            <a:ln w="25400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:ln>
              <a:effectLst/>
            </c:spPr>
          </c:marker>
          <c:cat>
            <c:strRef>
              <c:f>Лист1!$A$2:$A$40</c:f>
              <c:strCache>
                <c:ptCount val="39"/>
                <c:pt idx="0">
                  <c:v>Янв '08</c:v>
                </c:pt>
                <c:pt idx="1">
                  <c:v>Фев '08</c:v>
                </c:pt>
                <c:pt idx="2">
                  <c:v>Мар '08</c:v>
                </c:pt>
                <c:pt idx="3">
                  <c:v>Апр '08</c:v>
                </c:pt>
                <c:pt idx="4">
                  <c:v>Май '08</c:v>
                </c:pt>
                <c:pt idx="5">
                  <c:v>Июн '08</c:v>
                </c:pt>
                <c:pt idx="6">
                  <c:v>Июл '08</c:v>
                </c:pt>
                <c:pt idx="7">
                  <c:v>Авг '08</c:v>
                </c:pt>
                <c:pt idx="8">
                  <c:v>Сен '08</c:v>
                </c:pt>
                <c:pt idx="9">
                  <c:v>Окт '08</c:v>
                </c:pt>
                <c:pt idx="10">
                  <c:v>Ноя '08</c:v>
                </c:pt>
                <c:pt idx="11">
                  <c:v>Дек '08</c:v>
                </c:pt>
                <c:pt idx="12">
                  <c:v>Янв '09</c:v>
                </c:pt>
                <c:pt idx="13">
                  <c:v>Фев '09</c:v>
                </c:pt>
                <c:pt idx="14">
                  <c:v>Мар '09</c:v>
                </c:pt>
                <c:pt idx="15">
                  <c:v>Апр '09</c:v>
                </c:pt>
                <c:pt idx="16">
                  <c:v>Май '09</c:v>
                </c:pt>
                <c:pt idx="17">
                  <c:v>Июн '09</c:v>
                </c:pt>
                <c:pt idx="18">
                  <c:v>Июл '09</c:v>
                </c:pt>
                <c:pt idx="19">
                  <c:v>Авг '09</c:v>
                </c:pt>
                <c:pt idx="20">
                  <c:v>Сен '09</c:v>
                </c:pt>
                <c:pt idx="21">
                  <c:v>Окт '09</c:v>
                </c:pt>
                <c:pt idx="22">
                  <c:v>Ноя '09</c:v>
                </c:pt>
                <c:pt idx="23">
                  <c:v>Дек '09</c:v>
                </c:pt>
                <c:pt idx="24">
                  <c:v>Янв '10</c:v>
                </c:pt>
                <c:pt idx="25">
                  <c:v>Фев '10</c:v>
                </c:pt>
                <c:pt idx="26">
                  <c:v>Мар '10</c:v>
                </c:pt>
                <c:pt idx="27">
                  <c:v>Апр '10</c:v>
                </c:pt>
                <c:pt idx="28">
                  <c:v>Май '10</c:v>
                </c:pt>
                <c:pt idx="29">
                  <c:v>Июн '10</c:v>
                </c:pt>
                <c:pt idx="30">
                  <c:v>Июл '10</c:v>
                </c:pt>
                <c:pt idx="31">
                  <c:v>Авг '10</c:v>
                </c:pt>
                <c:pt idx="32">
                  <c:v>Сен '10</c:v>
                </c:pt>
                <c:pt idx="33">
                  <c:v>Окт '10</c:v>
                </c:pt>
                <c:pt idx="34">
                  <c:v>Ноя '10</c:v>
                </c:pt>
                <c:pt idx="35">
                  <c:v>Дек '10</c:v>
                </c:pt>
                <c:pt idx="36">
                  <c:v>Янв '11</c:v>
                </c:pt>
                <c:pt idx="37">
                  <c:v>Фев '11</c:v>
                </c:pt>
                <c:pt idx="38">
                  <c:v>Мар'11</c:v>
                </c:pt>
              </c:strCache>
            </c:strRef>
          </c:cat>
          <c:val>
            <c:numRef>
              <c:f>Лист1!$C$2:$C$40</c:f>
              <c:numCache>
                <c:formatCode>0.0</c:formatCode>
                <c:ptCount val="39"/>
                <c:pt idx="0">
                  <c:v>10</c:v>
                </c:pt>
                <c:pt idx="1">
                  <c:v>10.3</c:v>
                </c:pt>
                <c:pt idx="2">
                  <c:v>10.1</c:v>
                </c:pt>
                <c:pt idx="3">
                  <c:v>10.8</c:v>
                </c:pt>
                <c:pt idx="4">
                  <c:v>11.3</c:v>
                </c:pt>
                <c:pt idx="5">
                  <c:v>11.5</c:v>
                </c:pt>
                <c:pt idx="6">
                  <c:v>11</c:v>
                </c:pt>
                <c:pt idx="7">
                  <c:v>10.9</c:v>
                </c:pt>
                <c:pt idx="8">
                  <c:v>10.9</c:v>
                </c:pt>
                <c:pt idx="9">
                  <c:v>12.2</c:v>
                </c:pt>
                <c:pt idx="10">
                  <c:v>12.6</c:v>
                </c:pt>
                <c:pt idx="11">
                  <c:v>13.2</c:v>
                </c:pt>
                <c:pt idx="12">
                  <c:v>11.9</c:v>
                </c:pt>
                <c:pt idx="13">
                  <c:v>12.3</c:v>
                </c:pt>
                <c:pt idx="14">
                  <c:v>12.8</c:v>
                </c:pt>
                <c:pt idx="15">
                  <c:v>12.8</c:v>
                </c:pt>
                <c:pt idx="16">
                  <c:v>13</c:v>
                </c:pt>
                <c:pt idx="17">
                  <c:v>13</c:v>
                </c:pt>
                <c:pt idx="18">
                  <c:v>13.8</c:v>
                </c:pt>
                <c:pt idx="19">
                  <c:v>13.9</c:v>
                </c:pt>
                <c:pt idx="20">
                  <c:v>14.3</c:v>
                </c:pt>
                <c:pt idx="21">
                  <c:v>15.2</c:v>
                </c:pt>
                <c:pt idx="22">
                  <c:v>15.1</c:v>
                </c:pt>
                <c:pt idx="23">
                  <c:v>15.6</c:v>
                </c:pt>
                <c:pt idx="24">
                  <c:v>14.6</c:v>
                </c:pt>
                <c:pt idx="25">
                  <c:v>15.1</c:v>
                </c:pt>
                <c:pt idx="26">
                  <c:v>15.1</c:v>
                </c:pt>
                <c:pt idx="27">
                  <c:v>15.7</c:v>
                </c:pt>
                <c:pt idx="28">
                  <c:v>15.3</c:v>
                </c:pt>
                <c:pt idx="29">
                  <c:v>15.3</c:v>
                </c:pt>
                <c:pt idx="30">
                  <c:v>16.3</c:v>
                </c:pt>
                <c:pt idx="31">
                  <c:v>14.9</c:v>
                </c:pt>
                <c:pt idx="32">
                  <c:v>16.600000000000001</c:v>
                </c:pt>
                <c:pt idx="33">
                  <c:v>16.899999999999999</c:v>
                </c:pt>
                <c:pt idx="34">
                  <c:v>17.3</c:v>
                </c:pt>
                <c:pt idx="35">
                  <c:v>17.8</c:v>
                </c:pt>
                <c:pt idx="36">
                  <c:v>17.3</c:v>
                </c:pt>
                <c:pt idx="37">
                  <c:v>18</c:v>
                </c:pt>
                <c:pt idx="38">
                  <c:v>17.8</c:v>
                </c:pt>
              </c:numCache>
            </c:numRef>
          </c:val>
        </c:ser>
        <c:marker val="1"/>
        <c:axId val="108140032"/>
        <c:axId val="108141952"/>
      </c:lineChart>
      <c:catAx>
        <c:axId val="108140032"/>
        <c:scaling>
          <c:orientation val="minMax"/>
        </c:scaling>
        <c:axPos val="b"/>
        <c:tickLblPos val="nextTo"/>
        <c:txPr>
          <a:bodyPr rot="0" vert="horz"/>
          <a:lstStyle/>
          <a:p>
            <a:pPr>
              <a:defRPr sz="800">
                <a:solidFill>
                  <a:schemeClr val="bg1"/>
                </a:solidFill>
              </a:defRPr>
            </a:pPr>
            <a:endParaRPr lang="ru-RU"/>
          </a:p>
        </c:txPr>
        <c:crossAx val="108141952"/>
        <c:crosses val="autoZero"/>
        <c:auto val="1"/>
        <c:lblAlgn val="ctr"/>
        <c:lblOffset val="100"/>
        <c:tickLblSkip val="2"/>
      </c:catAx>
      <c:valAx>
        <c:axId val="108141952"/>
        <c:scaling>
          <c:orientation val="minMax"/>
          <c:max val="65"/>
        </c:scaling>
        <c:axPos val="l"/>
        <c:numFmt formatCode="0&quot;%&quot;" sourceLinked="0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08140032"/>
        <c:crosses val="autoZero"/>
        <c:crossBetween val="between"/>
        <c:majorUnit val="5"/>
      </c:valAx>
    </c:plotArea>
    <c:legend>
      <c:legendPos val="r"/>
      <c:layout>
        <c:manualLayout>
          <c:xMode val="edge"/>
          <c:yMode val="edge"/>
          <c:x val="4.5378025663458707E-2"/>
          <c:y val="3.74460845127478E-2"/>
          <c:w val="0.37264513994574322"/>
          <c:h val="0.18595959992598021"/>
        </c:manualLayout>
      </c:layout>
      <c:txPr>
        <a:bodyPr/>
        <a:lstStyle/>
        <a:p>
          <a:pPr>
            <a:defRPr>
              <a:solidFill>
                <a:schemeClr val="tx1">
                  <a:lumMod val="75000"/>
                  <a:lumOff val="25000"/>
                </a:schemeClr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3341163236948364"/>
          <c:y val="0.11745667028693071"/>
          <c:w val="0.44192853834447415"/>
          <c:h val="0.78521074849168049"/>
        </c:manualLayout>
      </c:layout>
      <c:radarChart>
        <c:radarStyle val="marker"/>
        <c:ser>
          <c:idx val="0"/>
          <c:order val="0"/>
          <c:tx>
            <c:strRef>
              <c:f>Лист1!$B$1</c:f>
              <c:strCache>
                <c:ptCount val="1"/>
                <c:pt idx="0">
                  <c:v>Население</c:v>
                </c:pt>
              </c:strCache>
            </c:strRef>
          </c:tx>
          <c:spPr>
            <a:ln w="44450">
              <a:solidFill>
                <a:schemeClr val="tx1">
                  <a:lumMod val="85000"/>
                  <a:lumOff val="15000"/>
                </a:schemeClr>
              </a:solidFill>
            </a:ln>
          </c:spPr>
          <c:marker>
            <c:symbol val="none"/>
          </c:marker>
          <c:cat>
            <c:strRef>
              <c:f>Лист1!$A$2:$A$7</c:f>
              <c:strCache>
                <c:ptCount val="6"/>
                <c:pt idx="0">
                  <c:v>12-17</c:v>
                </c:pt>
                <c:pt idx="1">
                  <c:v>18-24</c:v>
                </c:pt>
                <c:pt idx="2">
                  <c:v>25-34</c:v>
                </c:pt>
                <c:pt idx="3">
                  <c:v>35-44</c:v>
                </c:pt>
                <c:pt idx="4">
                  <c:v>45-54</c:v>
                </c:pt>
                <c:pt idx="5">
                  <c:v>55+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5.89</c:v>
                </c:pt>
                <c:pt idx="1">
                  <c:v>12.53</c:v>
                </c:pt>
                <c:pt idx="2">
                  <c:v>20.02</c:v>
                </c:pt>
                <c:pt idx="3">
                  <c:v>15.9</c:v>
                </c:pt>
                <c:pt idx="4">
                  <c:v>17.71</c:v>
                </c:pt>
                <c:pt idx="5">
                  <c:v>27.95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Интернет в целом</c:v>
                </c:pt>
              </c:strCache>
            </c:strRef>
          </c:tx>
          <c:spPr>
            <a:ln w="44450">
              <a:solidFill>
                <a:schemeClr val="accent1"/>
              </a:solidFill>
            </a:ln>
          </c:spPr>
          <c:marker>
            <c:symbol val="none"/>
          </c:marker>
          <c:cat>
            <c:strRef>
              <c:f>Лист1!$A$2:$A$7</c:f>
              <c:strCache>
                <c:ptCount val="6"/>
                <c:pt idx="0">
                  <c:v>12-17</c:v>
                </c:pt>
                <c:pt idx="1">
                  <c:v>18-24</c:v>
                </c:pt>
                <c:pt idx="2">
                  <c:v>25-34</c:v>
                </c:pt>
                <c:pt idx="3">
                  <c:v>35-44</c:v>
                </c:pt>
                <c:pt idx="4">
                  <c:v>45-54</c:v>
                </c:pt>
                <c:pt idx="5">
                  <c:v>55+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9.39</c:v>
                </c:pt>
                <c:pt idx="1">
                  <c:v>19.479999999999986</c:v>
                </c:pt>
                <c:pt idx="2">
                  <c:v>27.5</c:v>
                </c:pt>
                <c:pt idx="3">
                  <c:v>20.12</c:v>
                </c:pt>
                <c:pt idx="4">
                  <c:v>15.72</c:v>
                </c:pt>
                <c:pt idx="5">
                  <c:v>7.79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Мобильный интернет</c:v>
                </c:pt>
              </c:strCache>
            </c:strRef>
          </c:tx>
          <c:spPr>
            <a:ln w="44450">
              <a:solidFill>
                <a:srgbClr val="DA7328"/>
              </a:solidFill>
            </a:ln>
          </c:spPr>
          <c:marker>
            <c:symbol val="none"/>
          </c:marker>
          <c:cat>
            <c:strRef>
              <c:f>Лист1!$A$2:$A$7</c:f>
              <c:strCache>
                <c:ptCount val="6"/>
                <c:pt idx="0">
                  <c:v>12-17</c:v>
                </c:pt>
                <c:pt idx="1">
                  <c:v>18-24</c:v>
                </c:pt>
                <c:pt idx="2">
                  <c:v>25-34</c:v>
                </c:pt>
                <c:pt idx="3">
                  <c:v>35-44</c:v>
                </c:pt>
                <c:pt idx="4">
                  <c:v>45-54</c:v>
                </c:pt>
                <c:pt idx="5">
                  <c:v>55+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18.43</c:v>
                </c:pt>
                <c:pt idx="1">
                  <c:v>35.07</c:v>
                </c:pt>
                <c:pt idx="2">
                  <c:v>28.36</c:v>
                </c:pt>
                <c:pt idx="3">
                  <c:v>11.16</c:v>
                </c:pt>
                <c:pt idx="4">
                  <c:v>5.59</c:v>
                </c:pt>
                <c:pt idx="5">
                  <c:v>1.3900000000000001</c:v>
                </c:pt>
              </c:numCache>
            </c:numRef>
          </c:val>
        </c:ser>
        <c:axId val="108122880"/>
        <c:axId val="108124416"/>
      </c:radarChart>
      <c:catAx>
        <c:axId val="108122880"/>
        <c:scaling>
          <c:orientation val="minMax"/>
        </c:scaling>
        <c:axPos val="b"/>
        <c:majorGridlines/>
        <c:numFmt formatCode="dd/mm/yyyy" sourceLinked="1"/>
        <c:tickLblPos val="nextTo"/>
        <c:txPr>
          <a:bodyPr/>
          <a:lstStyle/>
          <a:p>
            <a:pPr>
              <a:defRPr sz="2000"/>
            </a:pPr>
            <a:endParaRPr lang="ru-RU"/>
          </a:p>
        </c:txPr>
        <c:crossAx val="108124416"/>
        <c:crosses val="autoZero"/>
        <c:auto val="1"/>
        <c:lblAlgn val="ctr"/>
        <c:lblOffset val="100"/>
      </c:catAx>
      <c:valAx>
        <c:axId val="108124416"/>
        <c:scaling>
          <c:orientation val="minMax"/>
          <c:max val="35"/>
        </c:scaling>
        <c:axPos val="l"/>
        <c:majorGridlines>
          <c:spPr>
            <a:ln w="9525" cmpd="sng"/>
          </c:spPr>
        </c:majorGridlines>
        <c:numFmt formatCode="0&quot;%&quot;" sourceLinked="0"/>
        <c:majorTickMark val="none"/>
        <c:tickLblPos val="nextTo"/>
        <c:txPr>
          <a:bodyPr/>
          <a:lstStyle/>
          <a:p>
            <a: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pPr>
            <a:endParaRPr lang="ru-RU"/>
          </a:p>
        </c:txPr>
        <c:crossAx val="108122880"/>
        <c:crosses val="autoZero"/>
        <c:crossBetween val="between"/>
        <c:majorUnit val="5"/>
      </c:valAx>
    </c:plotArea>
    <c:legend>
      <c:legendPos val="t"/>
      <c:layout>
        <c:manualLayout>
          <c:xMode val="edge"/>
          <c:yMode val="edge"/>
          <c:x val="0.68322477337391663"/>
          <c:y val="9.7126839885979366E-2"/>
          <c:w val="0.30126937074042232"/>
          <c:h val="0.74755914357994102"/>
        </c:manualLayout>
      </c:layout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plotArea>
      <c:layout>
        <c:manualLayout>
          <c:layoutTarget val="inner"/>
          <c:xMode val="edge"/>
          <c:yMode val="edge"/>
          <c:x val="1.6029143897996399E-2"/>
          <c:y val="2.7218934911242609E-2"/>
          <c:w val="0.73078819559320063"/>
          <c:h val="0.8321847934688656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2008 г.</c:v>
                </c:pt>
              </c:strCache>
            </c:strRef>
          </c:tx>
          <c:spPr>
            <a:solidFill>
              <a:schemeClr val="accent1"/>
            </a:solidFill>
            <a:effectLst/>
          </c:spPr>
          <c:dLbls>
            <c:numFmt formatCode="0" sourceLinked="0"/>
            <c:dLblPos val="outEnd"/>
            <c:showVal val="1"/>
          </c:dLbls>
          <c:cat>
            <c:strRef>
              <c:f>Лист1!$A$2:$A$3</c:f>
              <c:strCache>
                <c:ptCount val="2"/>
                <c:pt idx="0">
                  <c:v>Телевидение</c:v>
                </c:pt>
                <c:pt idx="1">
                  <c:v>Интернет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76</c:v>
                </c:pt>
                <c:pt idx="1">
                  <c:v>25.1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2009 г.</c:v>
                </c:pt>
              </c:strCache>
            </c:strRef>
          </c:tx>
          <c:spPr>
            <a:solidFill>
              <a:schemeClr val="accent5"/>
            </a:solidFill>
            <a:effectLst/>
          </c:spPr>
          <c:dLbls>
            <c:numFmt formatCode="0" sourceLinked="0"/>
            <c:dLblPos val="outEnd"/>
            <c:showVal val="1"/>
          </c:dLbls>
          <c:cat>
            <c:strRef>
              <c:f>Лист1!$A$2:$A$3</c:f>
              <c:strCache>
                <c:ptCount val="2"/>
                <c:pt idx="0">
                  <c:v>Телевидение</c:v>
                </c:pt>
                <c:pt idx="1">
                  <c:v>Интернет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74.3</c:v>
                </c:pt>
                <c:pt idx="1">
                  <c:v>30.4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2010 г.</c:v>
                </c:pt>
              </c:strCache>
            </c:strRef>
          </c:tx>
          <c:dLbls>
            <c:numFmt formatCode="#,##0" sourceLinked="0"/>
            <c:showVal val="1"/>
          </c:dLbls>
          <c:cat>
            <c:strRef>
              <c:f>Лист1!$A$2:$A$3</c:f>
              <c:strCache>
                <c:ptCount val="2"/>
                <c:pt idx="0">
                  <c:v>Телевидение</c:v>
                </c:pt>
                <c:pt idx="1">
                  <c:v>Интернет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73.900000000000006</c:v>
                </c:pt>
                <c:pt idx="1">
                  <c:v>39.700000000000003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2011 г.</c:v>
                </c:pt>
              </c:strCache>
            </c:strRef>
          </c:tx>
          <c:dLbls>
            <c:numFmt formatCode="#,##0" sourceLinked="0"/>
            <c:showVal val="1"/>
          </c:dLbls>
          <c:cat>
            <c:strRef>
              <c:f>Лист1!$A$2:$A$3</c:f>
              <c:strCache>
                <c:ptCount val="2"/>
                <c:pt idx="0">
                  <c:v>Телевидение</c:v>
                </c:pt>
                <c:pt idx="1">
                  <c:v>Интернет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72.900000000000006</c:v>
                </c:pt>
                <c:pt idx="1">
                  <c:v>46.2</c:v>
                </c:pt>
              </c:numCache>
            </c:numRef>
          </c:val>
        </c:ser>
        <c:dLbls>
          <c:showVal val="1"/>
        </c:dLbls>
        <c:gapWidth val="114"/>
        <c:axId val="108370944"/>
        <c:axId val="108385024"/>
      </c:barChart>
      <c:catAx>
        <c:axId val="108370944"/>
        <c:scaling>
          <c:orientation val="minMax"/>
        </c:scaling>
        <c:axPos val="b"/>
        <c:tickLblPos val="nextTo"/>
        <c:spPr>
          <a:ln>
            <a:noFill/>
          </a:ln>
        </c:spPr>
        <c:txPr>
          <a:bodyPr/>
          <a:lstStyle/>
          <a:p>
            <a:pPr>
              <a:defRPr sz="1800"/>
            </a:pPr>
            <a:endParaRPr lang="ru-RU"/>
          </a:p>
        </c:txPr>
        <c:crossAx val="108385024"/>
        <c:crosses val="autoZero"/>
        <c:auto val="1"/>
        <c:lblAlgn val="ctr"/>
        <c:lblOffset val="100"/>
      </c:catAx>
      <c:valAx>
        <c:axId val="108385024"/>
        <c:scaling>
          <c:orientation val="minMax"/>
          <c:max val="90"/>
        </c:scaling>
        <c:delete val="1"/>
        <c:axPos val="l"/>
        <c:numFmt formatCode="#,##0" sourceLinked="0"/>
        <c:tickLblPos val="none"/>
        <c:crossAx val="1083709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6252127307616224"/>
          <c:y val="0.3626528452380775"/>
          <c:w val="0.14666393171441824"/>
          <c:h val="0.34897210453164762"/>
        </c:manualLayout>
      </c:layout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microsoft.com/office/2007/relationships/hdphoto" Target="../media/hdphoto1.wdp"/><Relationship Id="rId1" Type="http://schemas.openxmlformats.org/officeDocument/2006/relationships/image" Target="../media/image4.jpeg"/><Relationship Id="rId6" Type="http://schemas.microsoft.com/office/2007/relationships/hdphoto" Target="../media/hdphoto3.wdp"/><Relationship Id="rId5" Type="http://schemas.openxmlformats.org/officeDocument/2006/relationships/image" Target="../media/image6.jpe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8.jpe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37.jpeg"/><Relationship Id="rId4" Type="http://schemas.openxmlformats.org/officeDocument/2006/relationships/image" Target="../media/image40.jpeg"/></Relationships>
</file>

<file path=ppt/diagrams/_rels/drawing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1.jpeg"/><Relationship Id="rId8" Type="http://schemas.microsoft.com/office/2007/relationships/hdphoto" Target="../media/hdphoto4.wdp"/><Relationship Id="rId12" Type="http://schemas.openxmlformats.org/officeDocument/2006/relationships/image" Target="../media/image51.jpeg"/><Relationship Id="rId2" Type="http://schemas.microsoft.com/office/2007/relationships/hdphoto" Target="../media/hdphoto1.wdp"/><Relationship Id="rId1" Type="http://schemas.openxmlformats.org/officeDocument/2006/relationships/image" Target="../media/image81.jpeg"/><Relationship Id="rId11" Type="http://schemas.openxmlformats.org/officeDocument/2006/relationships/image" Target="../media/image43.jpeg"/><Relationship Id="rId6" Type="http://schemas.microsoft.com/office/2007/relationships/hdphoto" Target="../media/hdphoto3.wdp"/><Relationship Id="rId10" Type="http://schemas.microsoft.com/office/2007/relationships/hdphoto" Target="../media/hdphoto5.wdp"/><Relationship Id="rId4" Type="http://schemas.microsoft.com/office/2007/relationships/hdphoto" Target="../media/hdphoto2.wdp"/><Relationship Id="rId14" Type="http://schemas.openxmlformats.org/officeDocument/2006/relationships/image" Target="../media/image71.jpe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1.jpeg"/><Relationship Id="rId2" Type="http://schemas.openxmlformats.org/officeDocument/2006/relationships/image" Target="../media/image371.jpeg"/><Relationship Id="rId1" Type="http://schemas.openxmlformats.org/officeDocument/2006/relationships/image" Target="../media/image361.jpeg"/><Relationship Id="rId4" Type="http://schemas.openxmlformats.org/officeDocument/2006/relationships/image" Target="../media/image39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7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3264D84-48F3-4D7A-8191-9B48C4E88C90}" type="doc">
      <dgm:prSet loTypeId="urn:microsoft.com/office/officeart/2009/3/layout/IncreasingArrowsProcess" loCatId="list" qsTypeId="urn:microsoft.com/office/officeart/2005/8/quickstyle/simple2" qsCatId="simple" csTypeId="urn:microsoft.com/office/officeart/2005/8/colors/colorful1#7" csCatId="colorful" phldr="1"/>
      <dgm:spPr/>
      <dgm:t>
        <a:bodyPr/>
        <a:lstStyle/>
        <a:p>
          <a:endParaRPr lang="ru-RU"/>
        </a:p>
      </dgm:t>
    </dgm:pt>
    <dgm:pt modelId="{A052BBAA-F3C0-4E6D-A207-A6F934F34C99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Счетчик</a:t>
          </a:r>
          <a:endParaRPr lang="ru-RU" dirty="0">
            <a:solidFill>
              <a:schemeClr val="tx1"/>
            </a:solidFill>
          </a:endParaRPr>
        </a:p>
      </dgm:t>
    </dgm:pt>
    <dgm:pt modelId="{6AD7F9F8-480B-4FAF-B085-315E1EB05573}" type="parTrans" cxnId="{8DED82BD-AC33-4303-96A1-B4E1D7622713}">
      <dgm:prSet/>
      <dgm:spPr/>
      <dgm:t>
        <a:bodyPr/>
        <a:lstStyle/>
        <a:p>
          <a:endParaRPr lang="ru-RU"/>
        </a:p>
      </dgm:t>
    </dgm:pt>
    <dgm:pt modelId="{4DED1976-4AFD-4FF4-9A0D-12399BC51B02}" type="sibTrans" cxnId="{8DED82BD-AC33-4303-96A1-B4E1D7622713}">
      <dgm:prSet/>
      <dgm:spPr/>
      <dgm:t>
        <a:bodyPr/>
        <a:lstStyle/>
        <a:p>
          <a:endParaRPr lang="ru-RU"/>
        </a:p>
      </dgm:t>
    </dgm:pt>
    <dgm:pt modelId="{ECDE07E3-CB2E-479D-A064-B0D55457B5E0}">
      <dgm:prSet phldrT="[Текст]"/>
      <dgm:spPr/>
      <dgm:t>
        <a:bodyPr/>
        <a:lstStyle/>
        <a:p>
          <a:r>
            <a:rPr lang="ru-RU" dirty="0" smtClean="0"/>
            <a:t>Техническое обеспечение </a:t>
          </a:r>
          <a:r>
            <a:rPr lang="en-US" dirty="0" smtClean="0"/>
            <a:t>online</a:t>
          </a:r>
          <a:r>
            <a:rPr lang="ru-RU" dirty="0" smtClean="0"/>
            <a:t> панели</a:t>
          </a:r>
          <a:endParaRPr lang="ru-RU" dirty="0"/>
        </a:p>
      </dgm:t>
    </dgm:pt>
    <dgm:pt modelId="{994A8E92-277D-47FA-B5CC-511BD9B73E62}" type="parTrans" cxnId="{A20F8E00-4657-437D-8596-310CA946BACE}">
      <dgm:prSet/>
      <dgm:spPr/>
      <dgm:t>
        <a:bodyPr/>
        <a:lstStyle/>
        <a:p>
          <a:endParaRPr lang="ru-RU"/>
        </a:p>
      </dgm:t>
    </dgm:pt>
    <dgm:pt modelId="{8AD40CF1-1CBC-4E75-84FB-48AD473C7467}" type="sibTrans" cxnId="{A20F8E00-4657-437D-8596-310CA946BACE}">
      <dgm:prSet/>
      <dgm:spPr/>
      <dgm:t>
        <a:bodyPr/>
        <a:lstStyle/>
        <a:p>
          <a:endParaRPr lang="ru-RU"/>
        </a:p>
      </dgm:t>
    </dgm:pt>
    <dgm:pt modelId="{C3F94314-39E1-4D7B-A4C1-6E972640A7C5}">
      <dgm:prSet phldrT="[Текст]"/>
      <dgm:spPr/>
      <dgm:t>
        <a:bodyPr/>
        <a:lstStyle/>
        <a:p>
          <a:pPr rtl="0"/>
          <a:r>
            <a:rPr lang="ru-RU" dirty="0" smtClean="0"/>
            <a:t>Данные о сайтах и их разделах</a:t>
          </a:r>
          <a:endParaRPr lang="ru-RU" dirty="0"/>
        </a:p>
      </dgm:t>
    </dgm:pt>
    <dgm:pt modelId="{D35A4B33-CB2B-4823-892C-C2AAB1A649EB}" type="parTrans" cxnId="{CD202987-E9BC-49D8-B2D2-09817A383FDE}">
      <dgm:prSet/>
      <dgm:spPr/>
      <dgm:t>
        <a:bodyPr/>
        <a:lstStyle/>
        <a:p>
          <a:endParaRPr lang="ru-RU"/>
        </a:p>
      </dgm:t>
    </dgm:pt>
    <dgm:pt modelId="{A931FB2E-FFB1-4987-8D0C-479719BE2158}" type="sibTrans" cxnId="{CD202987-E9BC-49D8-B2D2-09817A383FDE}">
      <dgm:prSet/>
      <dgm:spPr/>
      <dgm:t>
        <a:bodyPr/>
        <a:lstStyle/>
        <a:p>
          <a:endParaRPr lang="ru-RU"/>
        </a:p>
      </dgm:t>
    </dgm:pt>
    <dgm:pt modelId="{D311E66B-158D-46C3-AFAC-2A34BC23DA58}">
      <dgm:prSet phldrT="[Текст]"/>
      <dgm:spPr/>
      <dgm:t>
        <a:bodyPr/>
        <a:lstStyle/>
        <a:p>
          <a:r>
            <a:rPr lang="ru-RU" dirty="0" smtClean="0"/>
            <a:t>Контроль данных панельного измерения</a:t>
          </a:r>
          <a:endParaRPr lang="ru-RU" dirty="0"/>
        </a:p>
      </dgm:t>
    </dgm:pt>
    <dgm:pt modelId="{D5935CB5-1935-4F81-9CF2-AE47668232DD}" type="parTrans" cxnId="{49857D34-8665-4667-83B3-0C4C8CC9951C}">
      <dgm:prSet/>
      <dgm:spPr/>
      <dgm:t>
        <a:bodyPr/>
        <a:lstStyle/>
        <a:p>
          <a:endParaRPr lang="ru-RU"/>
        </a:p>
      </dgm:t>
    </dgm:pt>
    <dgm:pt modelId="{0CBE445A-5263-4BC3-BEBD-13F854FDC030}" type="sibTrans" cxnId="{49857D34-8665-4667-83B3-0C4C8CC9951C}">
      <dgm:prSet/>
      <dgm:spPr/>
      <dgm:t>
        <a:bodyPr/>
        <a:lstStyle/>
        <a:p>
          <a:endParaRPr lang="ru-RU"/>
        </a:p>
      </dgm:t>
    </dgm:pt>
    <dgm:pt modelId="{54EBB4FE-38A7-4383-A918-25D4A29B408B}">
      <dgm:prSet phldrT="[Текст]"/>
      <dgm:spPr/>
      <dgm:t>
        <a:bodyPr/>
        <a:lstStyle/>
        <a:p>
          <a:r>
            <a:rPr lang="ru-RU" dirty="0" smtClean="0"/>
            <a:t>Установочное исследование</a:t>
          </a:r>
          <a:endParaRPr lang="ru-RU" dirty="0"/>
        </a:p>
      </dgm:t>
    </dgm:pt>
    <dgm:pt modelId="{814C1A24-B9F5-472F-B78D-CE12A5DB96B7}" type="parTrans" cxnId="{B963B535-F90F-4777-9809-87D0CCB83321}">
      <dgm:prSet/>
      <dgm:spPr/>
      <dgm:t>
        <a:bodyPr/>
        <a:lstStyle/>
        <a:p>
          <a:endParaRPr lang="ru-RU"/>
        </a:p>
      </dgm:t>
    </dgm:pt>
    <dgm:pt modelId="{442F4E93-604C-40B5-B69D-2769AE0342B5}" type="sibTrans" cxnId="{B963B535-F90F-4777-9809-87D0CCB83321}">
      <dgm:prSet/>
      <dgm:spPr/>
      <dgm:t>
        <a:bodyPr/>
        <a:lstStyle/>
        <a:p>
          <a:endParaRPr lang="ru-RU"/>
        </a:p>
      </dgm:t>
    </dgm:pt>
    <dgm:pt modelId="{0628F8AF-22C2-4C05-8DFD-D454BC6E8CB2}">
      <dgm:prSet phldrT="[Текст]"/>
      <dgm:spPr/>
      <dgm:t>
        <a:bodyPr/>
        <a:lstStyle/>
        <a:p>
          <a:pPr rtl="0"/>
          <a:r>
            <a:rPr lang="en-US" dirty="0" smtClean="0"/>
            <a:t>Offline </a:t>
          </a:r>
          <a:r>
            <a:rPr lang="ru-RU" dirty="0" err="1" smtClean="0"/>
            <a:t>рекрутмент</a:t>
          </a:r>
          <a:endParaRPr lang="ru-RU" dirty="0"/>
        </a:p>
      </dgm:t>
    </dgm:pt>
    <dgm:pt modelId="{F292AB2D-DAC8-43F6-8D35-254C30562FD0}" type="parTrans" cxnId="{1BEEFFBA-A09C-4E5F-86B9-A3E28DD8DEAA}">
      <dgm:prSet/>
      <dgm:spPr/>
      <dgm:t>
        <a:bodyPr/>
        <a:lstStyle/>
        <a:p>
          <a:endParaRPr lang="ru-RU"/>
        </a:p>
      </dgm:t>
    </dgm:pt>
    <dgm:pt modelId="{30F2A850-E3B2-49B1-846B-8E4882377A5F}" type="sibTrans" cxnId="{1BEEFFBA-A09C-4E5F-86B9-A3E28DD8DEAA}">
      <dgm:prSet/>
      <dgm:spPr/>
      <dgm:t>
        <a:bodyPr/>
        <a:lstStyle/>
        <a:p>
          <a:endParaRPr lang="ru-RU"/>
        </a:p>
      </dgm:t>
    </dgm:pt>
    <dgm:pt modelId="{60398B8D-D148-4414-B3F8-E3DB208BE93E}">
      <dgm:prSet phldrT="[Текст]"/>
      <dgm:spPr/>
      <dgm:t>
        <a:bodyPr/>
        <a:lstStyle/>
        <a:p>
          <a:pPr rtl="0"/>
          <a:r>
            <a:rPr lang="en-US" dirty="0" smtClean="0"/>
            <a:t>78 0</a:t>
          </a:r>
          <a:r>
            <a:rPr lang="ru-RU" dirty="0" smtClean="0"/>
            <a:t>00</a:t>
          </a:r>
          <a:r>
            <a:rPr lang="en-US" dirty="0" smtClean="0"/>
            <a:t> </a:t>
          </a:r>
          <a:r>
            <a:rPr lang="ru-RU" dirty="0" smtClean="0"/>
            <a:t>телефонных интервью в год с россиянами 12+ лет</a:t>
          </a:r>
          <a:endParaRPr lang="ru-RU" dirty="0"/>
        </a:p>
      </dgm:t>
    </dgm:pt>
    <dgm:pt modelId="{4D8BC146-C1A5-4322-9D1D-0E336C027B43}" type="parTrans" cxnId="{0E747F20-60FA-403E-A1BF-9B681EA3D20E}">
      <dgm:prSet/>
      <dgm:spPr/>
      <dgm:t>
        <a:bodyPr/>
        <a:lstStyle/>
        <a:p>
          <a:endParaRPr lang="ru-RU"/>
        </a:p>
      </dgm:t>
    </dgm:pt>
    <dgm:pt modelId="{D8698230-A3A1-46E0-9E07-C650FDA735B0}" type="sibTrans" cxnId="{0E747F20-60FA-403E-A1BF-9B681EA3D20E}">
      <dgm:prSet/>
      <dgm:spPr/>
      <dgm:t>
        <a:bodyPr/>
        <a:lstStyle/>
        <a:p>
          <a:endParaRPr lang="ru-RU"/>
        </a:p>
      </dgm:t>
    </dgm:pt>
    <dgm:pt modelId="{E4440EA3-0CF1-4DE1-9B7D-7B9393BC3B66}">
      <dgm:prSet/>
      <dgm:spPr/>
      <dgm:t>
        <a:bodyPr/>
        <a:lstStyle/>
        <a:p>
          <a:pPr rtl="0"/>
          <a:r>
            <a:rPr lang="en-US" dirty="0" smtClean="0"/>
            <a:t>1</a:t>
          </a:r>
          <a:r>
            <a:rPr lang="ru-RU" dirty="0" smtClean="0"/>
            <a:t>1 0</a:t>
          </a:r>
          <a:r>
            <a:rPr lang="en-US" dirty="0" smtClean="0"/>
            <a:t>00 </a:t>
          </a:r>
          <a:r>
            <a:rPr lang="ru-RU" dirty="0" smtClean="0"/>
            <a:t>участников панели, российских пользователей  12-54 лет</a:t>
          </a:r>
          <a:endParaRPr lang="ru-RU" dirty="0"/>
        </a:p>
      </dgm:t>
    </dgm:pt>
    <dgm:pt modelId="{7587FED6-3C87-4297-AAE2-3BE033D465DE}" type="parTrans" cxnId="{75A8FCB5-42E0-4F57-9766-333AF434951E}">
      <dgm:prSet/>
      <dgm:spPr/>
      <dgm:t>
        <a:bodyPr/>
        <a:lstStyle/>
        <a:p>
          <a:endParaRPr lang="ru-RU"/>
        </a:p>
      </dgm:t>
    </dgm:pt>
    <dgm:pt modelId="{23777F4C-1603-4826-8C68-B0BBFBD4E4E7}" type="sibTrans" cxnId="{75A8FCB5-42E0-4F57-9766-333AF434951E}">
      <dgm:prSet/>
      <dgm:spPr/>
      <dgm:t>
        <a:bodyPr/>
        <a:lstStyle/>
        <a:p>
          <a:endParaRPr lang="ru-RU"/>
        </a:p>
      </dgm:t>
    </dgm:pt>
    <dgm:pt modelId="{1EB80601-83EF-4260-9459-1EA0108DFD06}">
      <dgm:prSet phldrT="[Текст]"/>
      <dgm:spPr/>
      <dgm:t>
        <a:bodyPr/>
        <a:lstStyle/>
        <a:p>
          <a:pPr rtl="0"/>
          <a:r>
            <a:rPr lang="en-US" dirty="0" smtClean="0">
              <a:solidFill>
                <a:schemeClr val="tx1"/>
              </a:solidFill>
            </a:rPr>
            <a:t>Site-centric </a:t>
          </a:r>
          <a:r>
            <a:rPr lang="ru-RU" dirty="0" smtClean="0">
              <a:solidFill>
                <a:schemeClr val="tx1"/>
              </a:solidFill>
            </a:rPr>
            <a:t>панель</a:t>
          </a:r>
          <a:endParaRPr lang="ru-RU" dirty="0">
            <a:solidFill>
              <a:schemeClr val="tx1"/>
            </a:solidFill>
          </a:endParaRPr>
        </a:p>
      </dgm:t>
    </dgm:pt>
    <dgm:pt modelId="{676BC9DC-9D72-4F9C-8A7F-869B98FDB051}" type="parTrans" cxnId="{E4F3A526-E544-4445-9B9A-BFA0192E9829}">
      <dgm:prSet/>
      <dgm:spPr/>
      <dgm:t>
        <a:bodyPr/>
        <a:lstStyle/>
        <a:p>
          <a:endParaRPr lang="ru-RU"/>
        </a:p>
      </dgm:t>
    </dgm:pt>
    <dgm:pt modelId="{0FA6352F-47BA-4D0B-9A39-421654E96245}" type="sibTrans" cxnId="{E4F3A526-E544-4445-9B9A-BFA0192E9829}">
      <dgm:prSet/>
      <dgm:spPr/>
      <dgm:t>
        <a:bodyPr/>
        <a:lstStyle/>
        <a:p>
          <a:endParaRPr lang="ru-RU"/>
        </a:p>
      </dgm:t>
    </dgm:pt>
    <dgm:pt modelId="{65950AAD-3EE7-D249-91D9-9CD07178174B}">
      <dgm:prSet/>
      <dgm:spPr/>
      <dgm:t>
        <a:bodyPr/>
        <a:lstStyle/>
        <a:p>
          <a:pPr rtl="0"/>
          <a:r>
            <a:rPr lang="en-US" dirty="0" smtClean="0">
              <a:solidFill>
                <a:schemeClr val="tx1"/>
              </a:solidFill>
            </a:rPr>
            <a:t>User-centric  </a:t>
          </a:r>
          <a:r>
            <a:rPr lang="ru-RU" dirty="0" smtClean="0">
              <a:solidFill>
                <a:schemeClr val="tx1"/>
              </a:solidFill>
            </a:rPr>
            <a:t>панель</a:t>
          </a:r>
          <a:endParaRPr lang="ru-RU" dirty="0">
            <a:solidFill>
              <a:schemeClr val="tx1"/>
            </a:solidFill>
          </a:endParaRPr>
        </a:p>
      </dgm:t>
    </dgm:pt>
    <dgm:pt modelId="{1293A79F-860F-094D-ABB3-5E0A26C6B862}" type="parTrans" cxnId="{114D06A8-B863-384D-BD98-7BD20D4F6175}">
      <dgm:prSet/>
      <dgm:spPr/>
      <dgm:t>
        <a:bodyPr/>
        <a:lstStyle/>
        <a:p>
          <a:endParaRPr lang="ru-RU"/>
        </a:p>
      </dgm:t>
    </dgm:pt>
    <dgm:pt modelId="{1FB97D10-96FA-8146-80D9-0BB47958B110}" type="sibTrans" cxnId="{114D06A8-B863-384D-BD98-7BD20D4F6175}">
      <dgm:prSet/>
      <dgm:spPr/>
      <dgm:t>
        <a:bodyPr/>
        <a:lstStyle/>
        <a:p>
          <a:endParaRPr lang="ru-RU"/>
        </a:p>
      </dgm:t>
    </dgm:pt>
    <dgm:pt modelId="{28A91295-5E71-D84C-B67A-71D87146E99A}">
      <dgm:prSet phldrT="[Текст]"/>
      <dgm:spPr/>
      <dgm:t>
        <a:bodyPr/>
        <a:lstStyle/>
        <a:p>
          <a:pPr rtl="0"/>
          <a:r>
            <a:rPr lang="ru-RU" dirty="0" smtClean="0"/>
            <a:t>Информация о сайтах</a:t>
          </a:r>
          <a:r>
            <a:rPr lang="en-US" dirty="0" smtClean="0"/>
            <a:t> </a:t>
          </a:r>
          <a:r>
            <a:rPr lang="ru-RU" dirty="0" smtClean="0"/>
            <a:t>зоны </a:t>
          </a:r>
          <a:r>
            <a:rPr lang="en-US" dirty="0" smtClean="0"/>
            <a:t>.com</a:t>
          </a:r>
          <a:endParaRPr lang="ru-RU" dirty="0"/>
        </a:p>
      </dgm:t>
    </dgm:pt>
    <dgm:pt modelId="{19871289-3D06-A24D-9884-0764B8166938}" type="parTrans" cxnId="{E5093343-663A-0340-AFE8-025985319C28}">
      <dgm:prSet/>
      <dgm:spPr/>
      <dgm:t>
        <a:bodyPr/>
        <a:lstStyle/>
        <a:p>
          <a:endParaRPr lang="ru-RU"/>
        </a:p>
      </dgm:t>
    </dgm:pt>
    <dgm:pt modelId="{9DACB620-055B-9B49-97FF-D820AD3C5558}" type="sibTrans" cxnId="{E5093343-663A-0340-AFE8-025985319C28}">
      <dgm:prSet/>
      <dgm:spPr/>
      <dgm:t>
        <a:bodyPr/>
        <a:lstStyle/>
        <a:p>
          <a:endParaRPr lang="ru-RU"/>
        </a:p>
      </dgm:t>
    </dgm:pt>
    <dgm:pt modelId="{0E8BBCCE-57A9-314C-90C1-1488522701EA}">
      <dgm:prSet phldrT="[Текст]"/>
      <dgm:spPr/>
      <dgm:t>
        <a:bodyPr/>
        <a:lstStyle/>
        <a:p>
          <a:pPr rtl="0"/>
          <a:r>
            <a:rPr lang="ru-RU" dirty="0" smtClean="0"/>
            <a:t>Данные о пользователях интернета в целом</a:t>
          </a:r>
          <a:endParaRPr lang="ru-RU" dirty="0"/>
        </a:p>
      </dgm:t>
    </dgm:pt>
    <dgm:pt modelId="{790AD511-F35E-E44E-BB94-F5033A4A947C}" type="parTrans" cxnId="{B1E7FB02-A7E3-F541-AC57-8FB9CD09F196}">
      <dgm:prSet/>
      <dgm:spPr/>
      <dgm:t>
        <a:bodyPr/>
        <a:lstStyle/>
        <a:p>
          <a:endParaRPr lang="ru-RU"/>
        </a:p>
      </dgm:t>
    </dgm:pt>
    <dgm:pt modelId="{FFC87353-ED99-1741-9700-C83FA97D19CF}" type="sibTrans" cxnId="{B1E7FB02-A7E3-F541-AC57-8FB9CD09F196}">
      <dgm:prSet/>
      <dgm:spPr/>
      <dgm:t>
        <a:bodyPr/>
        <a:lstStyle/>
        <a:p>
          <a:endParaRPr lang="ru-RU"/>
        </a:p>
      </dgm:t>
    </dgm:pt>
    <dgm:pt modelId="{69C45C22-2E84-41A4-BE62-83C8FC67D0E8}">
      <dgm:prSet/>
      <dgm:spPr/>
      <dgm:t>
        <a:bodyPr/>
        <a:lstStyle/>
        <a:p>
          <a:pPr rtl="0"/>
          <a:r>
            <a:rPr lang="ru-RU" dirty="0" smtClean="0"/>
            <a:t>Более 20 000 </a:t>
          </a:r>
          <a:r>
            <a:rPr lang="ru-RU" dirty="0" err="1" smtClean="0"/>
            <a:t>панелистов</a:t>
          </a:r>
          <a:r>
            <a:rPr lang="en-US" dirty="0" smtClean="0"/>
            <a:t> </a:t>
          </a:r>
          <a:r>
            <a:rPr lang="ru-RU" dirty="0" smtClean="0"/>
            <a:t>до конца 2011г.</a:t>
          </a:r>
        </a:p>
      </dgm:t>
    </dgm:pt>
    <dgm:pt modelId="{5D8ADC9A-112C-4F6B-A68D-CFDFF012C6CA}" type="parTrans" cxnId="{C61C3B9D-3DF9-4967-9801-F86B82C244B7}">
      <dgm:prSet/>
      <dgm:spPr/>
      <dgm:t>
        <a:bodyPr/>
        <a:lstStyle/>
        <a:p>
          <a:endParaRPr lang="ru-RU"/>
        </a:p>
      </dgm:t>
    </dgm:pt>
    <dgm:pt modelId="{53612C79-8AAC-43E8-9FD4-F6307E530112}" type="sibTrans" cxnId="{C61C3B9D-3DF9-4967-9801-F86B82C244B7}">
      <dgm:prSet/>
      <dgm:spPr/>
      <dgm:t>
        <a:bodyPr/>
        <a:lstStyle/>
        <a:p>
          <a:endParaRPr lang="ru-RU"/>
        </a:p>
      </dgm:t>
    </dgm:pt>
    <dgm:pt modelId="{2C4E6A90-3270-4945-8290-05164F95FFE5}" type="pres">
      <dgm:prSet presAssocID="{B3264D84-48F3-4D7A-8191-9B48C4E88C90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F06944BF-9A8F-044F-8799-CB6424B27F6D}" type="pres">
      <dgm:prSet presAssocID="{54EBB4FE-38A7-4383-A918-25D4A29B408B}" presName="parentText1" presStyleLbl="node1" presStyleIdx="0" presStyleCnt="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C83E8A-33BD-494F-8CB3-F4ECDE1C96CF}" type="pres">
      <dgm:prSet presAssocID="{54EBB4FE-38A7-4383-A918-25D4A29B408B}" presName="childText1" presStyleLbl="solidAlignAcc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EC9BDD-8420-C64B-9D14-B5F1B4C84F29}" type="pres">
      <dgm:prSet presAssocID="{A052BBAA-F3C0-4E6D-A207-A6F934F34C99}" presName="parentText2" presStyleLbl="node1" presStyleIdx="1" presStyleCnt="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181008-D72E-7B4A-9E05-11A3843B5DC4}" type="pres">
      <dgm:prSet presAssocID="{A052BBAA-F3C0-4E6D-A207-A6F934F34C99}" presName="childText2" presStyleLbl="solidAlignAcc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237AD9-A02C-214E-A022-1974F5E83DBF}" type="pres">
      <dgm:prSet presAssocID="{1EB80601-83EF-4260-9459-1EA0108DFD06}" presName="parentText3" presStyleLbl="node1" presStyleIdx="2" presStyleCnt="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EDF8FD-6203-154A-ACA5-74C0B151501C}" type="pres">
      <dgm:prSet presAssocID="{1EB80601-83EF-4260-9459-1EA0108DFD06}" presName="childText3" presStyleLbl="solidAlignAcc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44F58D-DCDE-C444-89E4-C3436A2C0FB7}" type="pres">
      <dgm:prSet presAssocID="{65950AAD-3EE7-D249-91D9-9CD07178174B}" presName="parentText4" presStyleLbl="node1" presStyleIdx="3" presStyleCnt="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7255E1-F8B3-6943-883B-53B69821CA40}" type="pres">
      <dgm:prSet presAssocID="{65950AAD-3EE7-D249-91D9-9CD07178174B}" presName="childText4" presStyleLbl="solidAlignAcc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14D06A8-B863-384D-BD98-7BD20D4F6175}" srcId="{B3264D84-48F3-4D7A-8191-9B48C4E88C90}" destId="{65950AAD-3EE7-D249-91D9-9CD07178174B}" srcOrd="3" destOrd="0" parTransId="{1293A79F-860F-094D-ABB3-5E0A26C6B862}" sibTransId="{1FB97D10-96FA-8146-80D9-0BB47958B110}"/>
    <dgm:cxn modelId="{89F5ED08-C4A7-274B-8D6C-162948A28D92}" type="presOf" srcId="{D311E66B-158D-46C3-AFAC-2A34BC23DA58}" destId="{83181008-D72E-7B4A-9E05-11A3843B5DC4}" srcOrd="0" destOrd="1" presId="urn:microsoft.com/office/officeart/2009/3/layout/IncreasingArrowsProcess"/>
    <dgm:cxn modelId="{44687ED2-D5F5-1A4B-8639-B0C1BCA7D20A}" type="presOf" srcId="{B3264D84-48F3-4D7A-8191-9B48C4E88C90}" destId="{2C4E6A90-3270-4945-8290-05164F95FFE5}" srcOrd="0" destOrd="0" presId="urn:microsoft.com/office/officeart/2009/3/layout/IncreasingArrowsProcess"/>
    <dgm:cxn modelId="{B963B535-F90F-4777-9809-87D0CCB83321}" srcId="{B3264D84-48F3-4D7A-8191-9B48C4E88C90}" destId="{54EBB4FE-38A7-4383-A918-25D4A29B408B}" srcOrd="0" destOrd="0" parTransId="{814C1A24-B9F5-472F-B78D-CE12A5DB96B7}" sibTransId="{442F4E93-604C-40B5-B69D-2769AE0342B5}"/>
    <dgm:cxn modelId="{1660409C-E789-B248-9610-646047857DF7}" type="presOf" srcId="{69C45C22-2E84-41A4-BE62-83C8FC67D0E8}" destId="{0A7255E1-F8B3-6943-883B-53B69821CA40}" srcOrd="0" destOrd="1" presId="urn:microsoft.com/office/officeart/2009/3/layout/IncreasingArrowsProcess"/>
    <dgm:cxn modelId="{0E747F20-60FA-403E-A1BF-9B681EA3D20E}" srcId="{54EBB4FE-38A7-4383-A918-25D4A29B408B}" destId="{60398B8D-D148-4414-B3F8-E3DB208BE93E}" srcOrd="2" destOrd="0" parTransId="{4D8BC146-C1A5-4322-9D1D-0E336C027B43}" sibTransId="{D8698230-A3A1-46E0-9E07-C650FDA735B0}"/>
    <dgm:cxn modelId="{118AE675-F445-154C-A9D8-94C0F8439D76}" type="presOf" srcId="{0E8BBCCE-57A9-314C-90C1-1488522701EA}" destId="{39C83E8A-33BD-494F-8CB3-F4ECDE1C96CF}" srcOrd="0" destOrd="0" presId="urn:microsoft.com/office/officeart/2009/3/layout/IncreasingArrowsProcess"/>
    <dgm:cxn modelId="{00E9EC38-A19B-8940-9EB5-598B0C5C107F}" type="presOf" srcId="{E4440EA3-0CF1-4DE1-9B7D-7B9393BC3B66}" destId="{D4EDF8FD-6203-154A-ACA5-74C0B151501C}" srcOrd="0" destOrd="1" presId="urn:microsoft.com/office/officeart/2009/3/layout/IncreasingArrowsProcess"/>
    <dgm:cxn modelId="{989FE15B-46EA-D34C-9E8B-DEEAA3ED491D}" type="presOf" srcId="{65950AAD-3EE7-D249-91D9-9CD07178174B}" destId="{1C44F58D-DCDE-C444-89E4-C3436A2C0FB7}" srcOrd="0" destOrd="0" presId="urn:microsoft.com/office/officeart/2009/3/layout/IncreasingArrowsProcess"/>
    <dgm:cxn modelId="{A06F522C-03E6-A94D-BEDD-D56137DFAD4A}" type="presOf" srcId="{54EBB4FE-38A7-4383-A918-25D4A29B408B}" destId="{F06944BF-9A8F-044F-8799-CB6424B27F6D}" srcOrd="0" destOrd="0" presId="urn:microsoft.com/office/officeart/2009/3/layout/IncreasingArrowsProcess"/>
    <dgm:cxn modelId="{6405A267-80B0-7C41-8CAF-DE8FDF0B5B1F}" type="presOf" srcId="{28A91295-5E71-D84C-B67A-71D87146E99A}" destId="{0A7255E1-F8B3-6943-883B-53B69821CA40}" srcOrd="0" destOrd="0" presId="urn:microsoft.com/office/officeart/2009/3/layout/IncreasingArrowsProcess"/>
    <dgm:cxn modelId="{75A8FCB5-42E0-4F57-9766-333AF434951E}" srcId="{1EB80601-83EF-4260-9459-1EA0108DFD06}" destId="{E4440EA3-0CF1-4DE1-9B7D-7B9393BC3B66}" srcOrd="1" destOrd="0" parTransId="{7587FED6-3C87-4297-AAE2-3BE033D465DE}" sibTransId="{23777F4C-1603-4826-8C68-B0BBFBD4E4E7}"/>
    <dgm:cxn modelId="{2079B286-E7A0-3140-A72E-69F6782FA81F}" type="presOf" srcId="{0628F8AF-22C2-4C05-8DFD-D454BC6E8CB2}" destId="{39C83E8A-33BD-494F-8CB3-F4ECDE1C96CF}" srcOrd="0" destOrd="1" presId="urn:microsoft.com/office/officeart/2009/3/layout/IncreasingArrowsProcess"/>
    <dgm:cxn modelId="{457E3B1D-F5AC-6C4A-AC80-6B38D4AE75B0}" type="presOf" srcId="{C3F94314-39E1-4D7B-A4C1-6E972640A7C5}" destId="{D4EDF8FD-6203-154A-ACA5-74C0B151501C}" srcOrd="0" destOrd="0" presId="urn:microsoft.com/office/officeart/2009/3/layout/IncreasingArrowsProcess"/>
    <dgm:cxn modelId="{CD202987-E9BC-49D8-B2D2-09817A383FDE}" srcId="{1EB80601-83EF-4260-9459-1EA0108DFD06}" destId="{C3F94314-39E1-4D7B-A4C1-6E972640A7C5}" srcOrd="0" destOrd="0" parTransId="{D35A4B33-CB2B-4823-892C-C2AAB1A649EB}" sibTransId="{A931FB2E-FFB1-4987-8D0C-479719BE2158}"/>
    <dgm:cxn modelId="{760A674B-5401-4542-A317-EEED1FABFEB0}" type="presOf" srcId="{ECDE07E3-CB2E-479D-A064-B0D55457B5E0}" destId="{83181008-D72E-7B4A-9E05-11A3843B5DC4}" srcOrd="0" destOrd="0" presId="urn:microsoft.com/office/officeart/2009/3/layout/IncreasingArrowsProcess"/>
    <dgm:cxn modelId="{E5093343-663A-0340-AFE8-025985319C28}" srcId="{65950AAD-3EE7-D249-91D9-9CD07178174B}" destId="{28A91295-5E71-D84C-B67A-71D87146E99A}" srcOrd="0" destOrd="0" parTransId="{19871289-3D06-A24D-9884-0764B8166938}" sibTransId="{9DACB620-055B-9B49-97FF-D820AD3C5558}"/>
    <dgm:cxn modelId="{8DED82BD-AC33-4303-96A1-B4E1D7622713}" srcId="{B3264D84-48F3-4D7A-8191-9B48C4E88C90}" destId="{A052BBAA-F3C0-4E6D-A207-A6F934F34C99}" srcOrd="1" destOrd="0" parTransId="{6AD7F9F8-480B-4FAF-B085-315E1EB05573}" sibTransId="{4DED1976-4AFD-4FF4-9A0D-12399BC51B02}"/>
    <dgm:cxn modelId="{A20F8E00-4657-437D-8596-310CA946BACE}" srcId="{A052BBAA-F3C0-4E6D-A207-A6F934F34C99}" destId="{ECDE07E3-CB2E-479D-A064-B0D55457B5E0}" srcOrd="0" destOrd="0" parTransId="{994A8E92-277D-47FA-B5CC-511BD9B73E62}" sibTransId="{8AD40CF1-1CBC-4E75-84FB-48AD473C7467}"/>
    <dgm:cxn modelId="{D7FBB012-176A-564D-80FD-357075011741}" type="presOf" srcId="{1EB80601-83EF-4260-9459-1EA0108DFD06}" destId="{FD237AD9-A02C-214E-A022-1974F5E83DBF}" srcOrd="0" destOrd="0" presId="urn:microsoft.com/office/officeart/2009/3/layout/IncreasingArrowsProcess"/>
    <dgm:cxn modelId="{49857D34-8665-4667-83B3-0C4C8CC9951C}" srcId="{A052BBAA-F3C0-4E6D-A207-A6F934F34C99}" destId="{D311E66B-158D-46C3-AFAC-2A34BC23DA58}" srcOrd="1" destOrd="0" parTransId="{D5935CB5-1935-4F81-9CF2-AE47668232DD}" sibTransId="{0CBE445A-5263-4BC3-BEBD-13F854FDC030}"/>
    <dgm:cxn modelId="{B1E7FB02-A7E3-F541-AC57-8FB9CD09F196}" srcId="{54EBB4FE-38A7-4383-A918-25D4A29B408B}" destId="{0E8BBCCE-57A9-314C-90C1-1488522701EA}" srcOrd="0" destOrd="0" parTransId="{790AD511-F35E-E44E-BB94-F5033A4A947C}" sibTransId="{FFC87353-ED99-1741-9700-C83FA97D19CF}"/>
    <dgm:cxn modelId="{1BEEFFBA-A09C-4E5F-86B9-A3E28DD8DEAA}" srcId="{54EBB4FE-38A7-4383-A918-25D4A29B408B}" destId="{0628F8AF-22C2-4C05-8DFD-D454BC6E8CB2}" srcOrd="1" destOrd="0" parTransId="{F292AB2D-DAC8-43F6-8D35-254C30562FD0}" sibTransId="{30F2A850-E3B2-49B1-846B-8E4882377A5F}"/>
    <dgm:cxn modelId="{C61C3B9D-3DF9-4967-9801-F86B82C244B7}" srcId="{65950AAD-3EE7-D249-91D9-9CD07178174B}" destId="{69C45C22-2E84-41A4-BE62-83C8FC67D0E8}" srcOrd="1" destOrd="0" parTransId="{5D8ADC9A-112C-4F6B-A68D-CFDFF012C6CA}" sibTransId="{53612C79-8AAC-43E8-9FD4-F6307E530112}"/>
    <dgm:cxn modelId="{E4F3A526-E544-4445-9B9A-BFA0192E9829}" srcId="{B3264D84-48F3-4D7A-8191-9B48C4E88C90}" destId="{1EB80601-83EF-4260-9459-1EA0108DFD06}" srcOrd="2" destOrd="0" parTransId="{676BC9DC-9D72-4F9C-8A7F-869B98FDB051}" sibTransId="{0FA6352F-47BA-4D0B-9A39-421654E96245}"/>
    <dgm:cxn modelId="{AF5EBCE1-3B03-6043-93CE-8BF39B8407C3}" type="presOf" srcId="{A052BBAA-F3C0-4E6D-A207-A6F934F34C99}" destId="{94EC9BDD-8420-C64B-9D14-B5F1B4C84F29}" srcOrd="0" destOrd="0" presId="urn:microsoft.com/office/officeart/2009/3/layout/IncreasingArrowsProcess"/>
    <dgm:cxn modelId="{58C64C59-2A44-174B-9B07-92AB391F603E}" type="presOf" srcId="{60398B8D-D148-4414-B3F8-E3DB208BE93E}" destId="{39C83E8A-33BD-494F-8CB3-F4ECDE1C96CF}" srcOrd="0" destOrd="2" presId="urn:microsoft.com/office/officeart/2009/3/layout/IncreasingArrowsProcess"/>
    <dgm:cxn modelId="{5D57AB2C-5D5C-D442-927C-BBDBAA7DB61C}" type="presParOf" srcId="{2C4E6A90-3270-4945-8290-05164F95FFE5}" destId="{F06944BF-9A8F-044F-8799-CB6424B27F6D}" srcOrd="0" destOrd="0" presId="urn:microsoft.com/office/officeart/2009/3/layout/IncreasingArrowsProcess"/>
    <dgm:cxn modelId="{D7BA9D4B-F73A-1346-90AB-4507191749BF}" type="presParOf" srcId="{2C4E6A90-3270-4945-8290-05164F95FFE5}" destId="{39C83E8A-33BD-494F-8CB3-F4ECDE1C96CF}" srcOrd="1" destOrd="0" presId="urn:microsoft.com/office/officeart/2009/3/layout/IncreasingArrowsProcess"/>
    <dgm:cxn modelId="{771CB7CA-A7A3-2F44-A5EC-19D8D8D66BAD}" type="presParOf" srcId="{2C4E6A90-3270-4945-8290-05164F95FFE5}" destId="{94EC9BDD-8420-C64B-9D14-B5F1B4C84F29}" srcOrd="2" destOrd="0" presId="urn:microsoft.com/office/officeart/2009/3/layout/IncreasingArrowsProcess"/>
    <dgm:cxn modelId="{0B7CD74D-C298-FB42-99A0-B77F866641A9}" type="presParOf" srcId="{2C4E6A90-3270-4945-8290-05164F95FFE5}" destId="{83181008-D72E-7B4A-9E05-11A3843B5DC4}" srcOrd="3" destOrd="0" presId="urn:microsoft.com/office/officeart/2009/3/layout/IncreasingArrowsProcess"/>
    <dgm:cxn modelId="{2923C07F-BAB4-CA42-89CB-8AC7BCCE60BA}" type="presParOf" srcId="{2C4E6A90-3270-4945-8290-05164F95FFE5}" destId="{FD237AD9-A02C-214E-A022-1974F5E83DBF}" srcOrd="4" destOrd="0" presId="urn:microsoft.com/office/officeart/2009/3/layout/IncreasingArrowsProcess"/>
    <dgm:cxn modelId="{BC878D65-7F23-D141-B6B8-23F4E809C5AF}" type="presParOf" srcId="{2C4E6A90-3270-4945-8290-05164F95FFE5}" destId="{D4EDF8FD-6203-154A-ACA5-74C0B151501C}" srcOrd="5" destOrd="0" presId="urn:microsoft.com/office/officeart/2009/3/layout/IncreasingArrowsProcess"/>
    <dgm:cxn modelId="{B7BA4C95-ADFE-B44A-B27F-3F0CEB0A57F3}" type="presParOf" srcId="{2C4E6A90-3270-4945-8290-05164F95FFE5}" destId="{1C44F58D-DCDE-C444-89E4-C3436A2C0FB7}" srcOrd="6" destOrd="0" presId="urn:microsoft.com/office/officeart/2009/3/layout/IncreasingArrowsProcess"/>
    <dgm:cxn modelId="{B1433E6E-C947-244B-BE46-2094D9CCBDF4}" type="presParOf" srcId="{2C4E6A90-3270-4945-8290-05164F95FFE5}" destId="{0A7255E1-F8B3-6943-883B-53B69821CA40}" srcOrd="7" destOrd="0" presId="urn:microsoft.com/office/officeart/2009/3/layout/IncreasingArrowsProcess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2504517-FCAE-7049-8CE8-FD4494E049C7}" type="doc">
      <dgm:prSet loTypeId="urn:microsoft.com/office/officeart/2008/layout/CircularPictureCallout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06726B-C0B2-8946-BA1C-0485174A4FD2}">
      <dgm:prSet phldrT="[Текст]" custT="1"/>
      <dgm:spPr/>
      <dgm:t>
        <a:bodyPr/>
        <a:lstStyle/>
        <a:p>
          <a:r>
            <a:rPr lang="ru-RU" sz="2000" dirty="0" smtClean="0"/>
            <a:t>Москва </a:t>
          </a:r>
          <a:r>
            <a:rPr lang="ru-RU" sz="2800" b="1" dirty="0" smtClean="0">
              <a:solidFill>
                <a:schemeClr val="accent3"/>
              </a:solidFill>
            </a:rPr>
            <a:t>18</a:t>
          </a:r>
          <a:r>
            <a:rPr lang="en-US" sz="2800" b="1" dirty="0" smtClean="0">
              <a:solidFill>
                <a:schemeClr val="accent3"/>
              </a:solidFill>
            </a:rPr>
            <a:t>%</a:t>
          </a:r>
          <a:endParaRPr lang="ru-RU" sz="2800" b="1" dirty="0">
            <a:solidFill>
              <a:schemeClr val="accent3"/>
            </a:solidFill>
          </a:endParaRPr>
        </a:p>
      </dgm:t>
    </dgm:pt>
    <dgm:pt modelId="{979491E9-8B83-094F-8E38-4D68FA1DE98C}" type="parTrans" cxnId="{AE2D514C-A154-8047-9008-5423BE21742F}">
      <dgm:prSet/>
      <dgm:spPr/>
      <dgm:t>
        <a:bodyPr/>
        <a:lstStyle/>
        <a:p>
          <a:endParaRPr lang="ru-RU" sz="1800"/>
        </a:p>
      </dgm:t>
    </dgm:pt>
    <dgm:pt modelId="{B1CF9003-E002-914F-98E0-4F39203F94B6}" type="sibTrans" cxnId="{AE2D514C-A154-8047-9008-5423BE21742F}">
      <dgm:prSet/>
      <dgm:spPr>
        <a:blipFill>
          <a:blip xmlns:r="http://schemas.openxmlformats.org/officeDocument/2006/relationships" r:embed="rId1">
            <a:extLst>
              <a:ext uri="{BEBA8EAE-BF5A-486C-A8C5-ECC9F3942E4B}">
                <a14:imgProps xmlns=""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dgm:spPr>
      <dgm:t>
        <a:bodyPr/>
        <a:lstStyle/>
        <a:p>
          <a:endParaRPr lang="ru-RU" sz="1800"/>
        </a:p>
      </dgm:t>
    </dgm:pt>
    <dgm:pt modelId="{9C17BB33-9A0A-E14E-B66E-3400FF3D312C}">
      <dgm:prSet phldrT="[Текст]" custT="1"/>
      <dgm:spPr/>
      <dgm:t>
        <a:bodyPr/>
        <a:lstStyle/>
        <a:p>
          <a:r>
            <a:rPr lang="ru-RU" sz="2000" dirty="0" smtClean="0"/>
            <a:t>Петербург</a:t>
          </a:r>
          <a:r>
            <a:rPr lang="en-US" sz="2000" dirty="0" smtClean="0"/>
            <a:t> </a:t>
          </a:r>
          <a:r>
            <a:rPr lang="ru-RU" sz="2800" b="1" dirty="0" smtClean="0">
              <a:solidFill>
                <a:schemeClr val="accent1"/>
              </a:solidFill>
            </a:rPr>
            <a:t>8</a:t>
          </a:r>
          <a:r>
            <a:rPr lang="en-US" sz="2800" b="1" dirty="0" smtClean="0">
              <a:solidFill>
                <a:schemeClr val="accent1"/>
              </a:solidFill>
            </a:rPr>
            <a:t>%</a:t>
          </a:r>
          <a:endParaRPr lang="ru-RU" sz="2800" b="1" dirty="0">
            <a:solidFill>
              <a:schemeClr val="accent1"/>
            </a:solidFill>
          </a:endParaRPr>
        </a:p>
      </dgm:t>
    </dgm:pt>
    <dgm:pt modelId="{B7208966-E972-8B44-A8A2-A15E185EE201}" type="parTrans" cxnId="{4EDA257C-6FC1-184D-BF57-25CE70271648}">
      <dgm:prSet/>
      <dgm:spPr/>
      <dgm:t>
        <a:bodyPr/>
        <a:lstStyle/>
        <a:p>
          <a:endParaRPr lang="ru-RU" sz="1800"/>
        </a:p>
      </dgm:t>
    </dgm:pt>
    <dgm:pt modelId="{506404C7-A59F-3742-890D-AAA0F1A39261}" type="sibTrans" cxnId="{4EDA257C-6FC1-184D-BF57-25CE70271648}">
      <dgm:prSet/>
      <dgm:spPr>
        <a:blipFill>
          <a:blip xmlns:r="http://schemas.openxmlformats.org/officeDocument/2006/relationships"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 sz="1800"/>
        </a:p>
      </dgm:t>
    </dgm:pt>
    <dgm:pt modelId="{8642432D-5A44-ED49-B8FB-7FC72352AC40}">
      <dgm:prSet phldrT="[Текст]" custT="1"/>
      <dgm:spPr/>
      <dgm:t>
        <a:bodyPr/>
        <a:lstStyle/>
        <a:p>
          <a:r>
            <a:rPr lang="ru-RU" sz="2000" dirty="0" smtClean="0"/>
            <a:t>Другие «</a:t>
          </a:r>
          <a:r>
            <a:rPr lang="ru-RU" sz="2000" dirty="0" err="1" smtClean="0"/>
            <a:t>миллионники</a:t>
          </a:r>
          <a:r>
            <a:rPr lang="ru-RU" sz="2000" dirty="0" smtClean="0"/>
            <a:t>»</a:t>
          </a:r>
          <a:r>
            <a:rPr lang="en-US" sz="2000" dirty="0" smtClean="0"/>
            <a:t> </a:t>
          </a:r>
          <a:r>
            <a:rPr lang="ru-RU" sz="2800" b="1" dirty="0" smtClean="0">
              <a:solidFill>
                <a:schemeClr val="accent5">
                  <a:lumMod val="75000"/>
                </a:schemeClr>
              </a:solidFill>
            </a:rPr>
            <a:t>22</a:t>
          </a:r>
          <a:r>
            <a:rPr lang="en-US" sz="2800" b="1" dirty="0" smtClean="0">
              <a:solidFill>
                <a:schemeClr val="accent5">
                  <a:lumMod val="75000"/>
                </a:schemeClr>
              </a:solidFill>
            </a:rPr>
            <a:t>%</a:t>
          </a:r>
          <a:endParaRPr lang="ru-RU" sz="2800" b="1" dirty="0">
            <a:solidFill>
              <a:schemeClr val="accent5">
                <a:lumMod val="75000"/>
              </a:schemeClr>
            </a:solidFill>
          </a:endParaRPr>
        </a:p>
      </dgm:t>
    </dgm:pt>
    <dgm:pt modelId="{7B3521A2-A631-754B-B46D-C90B255BCC51}" type="parTrans" cxnId="{52854084-4A01-9B44-90BA-8795D913E6F7}">
      <dgm:prSet/>
      <dgm:spPr/>
      <dgm:t>
        <a:bodyPr/>
        <a:lstStyle/>
        <a:p>
          <a:endParaRPr lang="ru-RU" sz="1800"/>
        </a:p>
      </dgm:t>
    </dgm:pt>
    <dgm:pt modelId="{189671B7-BFE8-EE4A-AF90-547F4B8675F9}" type="sibTrans" cxnId="{52854084-4A01-9B44-90BA-8795D913E6F7}">
      <dgm:prSet/>
      <dgm:spPr>
        <a:blipFill>
          <a:blip xmlns:r="http://schemas.openxmlformats.org/officeDocument/2006/relationships" r:embed="rId5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dgm:spPr>
      <dgm:t>
        <a:bodyPr/>
        <a:lstStyle/>
        <a:p>
          <a:endParaRPr lang="ru-RU" sz="1800"/>
        </a:p>
      </dgm:t>
    </dgm:pt>
    <dgm:pt modelId="{1BEFCC54-5D6A-1648-83A9-7ACD09D3BB0B}">
      <dgm:prSet phldrT="[Текст]" custT="1"/>
      <dgm:spPr/>
      <dgm:t>
        <a:bodyPr/>
        <a:lstStyle/>
        <a:p>
          <a:r>
            <a:rPr lang="ru-RU" sz="2000" dirty="0" smtClean="0"/>
            <a:t>Города </a:t>
          </a:r>
          <a:r>
            <a:rPr lang="ru-RU" sz="2000" dirty="0" smtClean="0"/>
            <a:t/>
          </a:r>
          <a:br>
            <a:rPr lang="ru-RU" sz="2000" dirty="0" smtClean="0"/>
          </a:br>
          <a:r>
            <a:rPr lang="ru-RU" sz="2000" dirty="0" smtClean="0"/>
            <a:t>100-799 </a:t>
          </a:r>
          <a:r>
            <a:rPr lang="ru-RU" sz="2800" b="1" dirty="0" smtClean="0">
              <a:solidFill>
                <a:srgbClr val="660066"/>
              </a:solidFill>
            </a:rPr>
            <a:t>53</a:t>
          </a:r>
          <a:r>
            <a:rPr lang="en-US" sz="2800" b="1" dirty="0" smtClean="0">
              <a:solidFill>
                <a:srgbClr val="660066"/>
              </a:solidFill>
            </a:rPr>
            <a:t>%</a:t>
          </a:r>
          <a:endParaRPr lang="ru-RU" sz="2000" b="1" dirty="0">
            <a:solidFill>
              <a:srgbClr val="660066"/>
            </a:solidFill>
          </a:endParaRPr>
        </a:p>
      </dgm:t>
    </dgm:pt>
    <dgm:pt modelId="{05399268-7572-FC44-BEC9-12ACEAFFFC31}" type="parTrans" cxnId="{E5213E4B-9EC2-334B-AEE4-3EC706F72CCC}">
      <dgm:prSet/>
      <dgm:spPr/>
      <dgm:t>
        <a:bodyPr/>
        <a:lstStyle/>
        <a:p>
          <a:endParaRPr lang="ru-RU" sz="1800"/>
        </a:p>
      </dgm:t>
    </dgm:pt>
    <dgm:pt modelId="{CF3DF978-338A-C749-9F41-F0E64CC79A58}" type="sibTrans" cxnId="{E5213E4B-9EC2-334B-AEE4-3EC706F72CCC}">
      <dgm:prSet/>
      <dgm:spPr>
        <a:blipFill>
          <a:blip xmlns:r="http://schemas.openxmlformats.org/officeDocument/2006/relationships" r:embed="rId7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 sz="1800"/>
        </a:p>
      </dgm:t>
    </dgm:pt>
    <dgm:pt modelId="{F06C0F06-5082-FA40-A3BB-1D40DB4D202E}">
      <dgm:prSet phldrT="[Текст]" custT="1"/>
      <dgm:spPr/>
      <dgm:t>
        <a:bodyPr/>
        <a:lstStyle/>
        <a:p>
          <a:r>
            <a:rPr lang="ru-RU" sz="2400" b="0" dirty="0" smtClean="0">
              <a:solidFill>
                <a:schemeClr val="accent1"/>
              </a:solidFill>
              <a:effectLst/>
            </a:rPr>
            <a:t>Россия</a:t>
          </a:r>
          <a:r>
            <a:rPr lang="en-US" sz="2400" b="0" dirty="0" smtClean="0">
              <a:solidFill>
                <a:schemeClr val="accent1"/>
              </a:solidFill>
              <a:effectLst/>
            </a:rPr>
            <a:t> 100 000+</a:t>
          </a:r>
          <a:r>
            <a:rPr lang="ru-RU" sz="2400" b="0" dirty="0" smtClean="0">
              <a:solidFill>
                <a:schemeClr val="accent1"/>
              </a:solidFill>
              <a:effectLst/>
            </a:rPr>
            <a:t> </a:t>
          </a:r>
          <a:r>
            <a:rPr lang="en-US" sz="2400" b="0" dirty="0" smtClean="0">
              <a:solidFill>
                <a:schemeClr val="accent1"/>
              </a:solidFill>
              <a:effectLst/>
            </a:rPr>
            <a:t/>
          </a:r>
          <a:br>
            <a:rPr lang="en-US" sz="2400" b="0" dirty="0" smtClean="0">
              <a:solidFill>
                <a:schemeClr val="accent1"/>
              </a:solidFill>
              <a:effectLst/>
            </a:rPr>
          </a:br>
          <a:r>
            <a:rPr lang="ru-RU" sz="2400" b="0" dirty="0" smtClean="0">
              <a:solidFill>
                <a:schemeClr val="accent1"/>
              </a:solidFill>
              <a:effectLst/>
            </a:rPr>
            <a:t>= 100</a:t>
          </a:r>
          <a:r>
            <a:rPr lang="en-US" sz="2400" b="0" dirty="0" smtClean="0">
              <a:solidFill>
                <a:schemeClr val="accent1"/>
              </a:solidFill>
              <a:effectLst/>
            </a:rPr>
            <a:t>%</a:t>
          </a:r>
          <a:endParaRPr lang="ru-RU" sz="2400" b="0" dirty="0">
            <a:solidFill>
              <a:schemeClr val="accent1"/>
            </a:solidFill>
            <a:effectLst/>
          </a:endParaRPr>
        </a:p>
      </dgm:t>
    </dgm:pt>
    <dgm:pt modelId="{9F10ADB8-7BDF-914A-B655-605C88411437}" type="parTrans" cxnId="{B59348C1-534B-D343-9FE5-AD0804A45C7F}">
      <dgm:prSet/>
      <dgm:spPr/>
      <dgm:t>
        <a:bodyPr/>
        <a:lstStyle/>
        <a:p>
          <a:endParaRPr lang="ru-RU" sz="1800"/>
        </a:p>
      </dgm:t>
    </dgm:pt>
    <dgm:pt modelId="{2B597916-D98A-2543-BE6A-595A4E06661A}" type="sibTrans" cxnId="{B59348C1-534B-D343-9FE5-AD0804A45C7F}">
      <dgm:prSet/>
      <dgm:spPr>
        <a:blipFill>
          <a:blip xmlns:r="http://schemas.openxmlformats.org/officeDocument/2006/relationships" r:embed="rId9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 sz="1800"/>
        </a:p>
      </dgm:t>
    </dgm:pt>
    <dgm:pt modelId="{FA8C05D3-EE32-2C4C-AB16-6B89D5F4AFDC}" type="pres">
      <dgm:prSet presAssocID="{32504517-FCAE-7049-8CE8-FD4494E049C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D06F091C-A8F7-1E47-A057-1652DE618DBB}" type="pres">
      <dgm:prSet presAssocID="{32504517-FCAE-7049-8CE8-FD4494E049C7}" presName="Name1" presStyleCnt="0"/>
      <dgm:spPr/>
    </dgm:pt>
    <dgm:pt modelId="{BA04C1F0-87C7-1941-825A-FC53AC473774}" type="pres">
      <dgm:prSet presAssocID="{2B597916-D98A-2543-BE6A-595A4E06661A}" presName="picture_1" presStyleCnt="0"/>
      <dgm:spPr/>
    </dgm:pt>
    <dgm:pt modelId="{12D8FF97-E03C-5B46-9FA1-C18033E60698}" type="pres">
      <dgm:prSet presAssocID="{2B597916-D98A-2543-BE6A-595A4E06661A}" presName="pictureRepeatNode" presStyleLbl="alignImgPlace1" presStyleIdx="0" presStyleCnt="5" custScaleX="73777" custScaleY="73777" custLinFactNeighborY="-540"/>
      <dgm:spPr/>
      <dgm:t>
        <a:bodyPr/>
        <a:lstStyle/>
        <a:p>
          <a:endParaRPr lang="ru-RU"/>
        </a:p>
      </dgm:t>
    </dgm:pt>
    <dgm:pt modelId="{0ADD272A-BE61-C640-88AA-4BD67704D168}" type="pres">
      <dgm:prSet presAssocID="{F06C0F06-5082-FA40-A3BB-1D40DB4D202E}" presName="text_1" presStyleLbl="node1" presStyleIdx="0" presStyleCnt="0" custScaleY="45449" custLinFactY="-160584" custLinFactNeighborX="-5041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E398F0-64B4-894F-A030-89CA381E0D20}" type="pres">
      <dgm:prSet presAssocID="{B1CF9003-E002-914F-98E0-4F39203F94B6}" presName="picture_2" presStyleCnt="0"/>
      <dgm:spPr/>
    </dgm:pt>
    <dgm:pt modelId="{3F56AC22-226D-8544-BA40-384C68E2765D}" type="pres">
      <dgm:prSet presAssocID="{B1CF9003-E002-914F-98E0-4F39203F94B6}" presName="pictureRepeatNode" presStyleLbl="alignImgPlace1" presStyleIdx="1" presStyleCnt="5" custScaleX="117372" custScaleY="117372" custLinFactNeighborX="-47031" custLinFactNeighborY="-5526"/>
      <dgm:spPr/>
      <dgm:t>
        <a:bodyPr/>
        <a:lstStyle/>
        <a:p>
          <a:endParaRPr lang="ru-RU"/>
        </a:p>
      </dgm:t>
    </dgm:pt>
    <dgm:pt modelId="{73A8A3D8-FD84-C54D-BE1C-8983B501A0C0}" type="pres">
      <dgm:prSet presAssocID="{4506726B-C0B2-8946-BA1C-0485174A4FD2}" presName="line_2" presStyleLbl="parChTrans1D1" presStyleIdx="0" presStyleCnt="4" custLinFactY="100000" custLinFactNeighborX="609" custLinFactNeighborY="183506"/>
      <dgm:spPr/>
    </dgm:pt>
    <dgm:pt modelId="{3FF7089F-2D41-B24A-9725-A6458BC5A8D2}" type="pres">
      <dgm:prSet presAssocID="{4506726B-C0B2-8946-BA1C-0485174A4FD2}" presName="textparent_2" presStyleLbl="node1" presStyleIdx="0" presStyleCnt="0"/>
      <dgm:spPr/>
    </dgm:pt>
    <dgm:pt modelId="{E568252A-9EF1-FC46-8DFB-73B84149A636}" type="pres">
      <dgm:prSet presAssocID="{4506726B-C0B2-8946-BA1C-0485174A4FD2}" presName="text_2" presStyleLbl="revTx" presStyleIdx="0" presStyleCnt="4" custScaleX="1097479" custLinFactNeighborX="3934" custLinFactNeighborY="-142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7FEF4C-AF84-3543-8524-058BD0BC47C3}" type="pres">
      <dgm:prSet presAssocID="{506404C7-A59F-3742-890D-AAA0F1A39261}" presName="picture_3" presStyleCnt="0"/>
      <dgm:spPr/>
    </dgm:pt>
    <dgm:pt modelId="{B2DCA62D-85C3-E945-839C-F2727E74465B}" type="pres">
      <dgm:prSet presAssocID="{506404C7-A59F-3742-890D-AAA0F1A39261}" presName="pictureRepeatNode" presStyleLbl="alignImgPlace1" presStyleIdx="2" presStyleCnt="5" custScaleX="83837" custScaleY="83837" custLinFactNeighborX="-39786" custLinFactNeighborY="-18237"/>
      <dgm:spPr/>
      <dgm:t>
        <a:bodyPr/>
        <a:lstStyle/>
        <a:p>
          <a:endParaRPr lang="ru-RU"/>
        </a:p>
      </dgm:t>
    </dgm:pt>
    <dgm:pt modelId="{EAED49E1-F14C-284C-8057-44AAF6E378DC}" type="pres">
      <dgm:prSet presAssocID="{9C17BB33-9A0A-E14E-B66E-3400FF3D312C}" presName="line_3" presStyleLbl="parChTrans1D1" presStyleIdx="1" presStyleCnt="4"/>
      <dgm:spPr/>
    </dgm:pt>
    <dgm:pt modelId="{126B3F04-C62F-CA45-B8F8-C6139F1CFBF4}" type="pres">
      <dgm:prSet presAssocID="{9C17BB33-9A0A-E14E-B66E-3400FF3D312C}" presName="textparent_3" presStyleLbl="node1" presStyleIdx="0" presStyleCnt="0"/>
      <dgm:spPr/>
    </dgm:pt>
    <dgm:pt modelId="{181A498E-B58A-9D4B-96A4-953876F91352}" type="pres">
      <dgm:prSet presAssocID="{9C17BB33-9A0A-E14E-B66E-3400FF3D312C}" presName="text_3" presStyleLbl="revTx" presStyleIdx="1" presStyleCnt="4" custScaleX="371762" custLinFactNeighborX="-73404" custLinFactNeighborY="-118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2E977F-84F0-7348-894E-68EF11A5B4D5}" type="pres">
      <dgm:prSet presAssocID="{189671B7-BFE8-EE4A-AF90-547F4B8675F9}" presName="picture_4" presStyleCnt="0"/>
      <dgm:spPr/>
    </dgm:pt>
    <dgm:pt modelId="{904AE1F9-5DD0-F348-AC6F-EBCD5266BFBA}" type="pres">
      <dgm:prSet presAssocID="{189671B7-BFE8-EE4A-AF90-547F4B8675F9}" presName="pictureRepeatNode" presStyleLbl="alignImgPlace1" presStyleIdx="3" presStyleCnt="5" custScaleX="122961" custScaleY="122961" custLinFactNeighborX="-49760" custLinFactNeighborY="-32658"/>
      <dgm:spPr/>
      <dgm:t>
        <a:bodyPr/>
        <a:lstStyle/>
        <a:p>
          <a:endParaRPr lang="ru-RU"/>
        </a:p>
      </dgm:t>
    </dgm:pt>
    <dgm:pt modelId="{C427BC8F-0162-944B-8274-31C54EAB91F3}" type="pres">
      <dgm:prSet presAssocID="{8642432D-5A44-ED49-B8FB-7FC72352AC40}" presName="line_4" presStyleLbl="parChTrans1D1" presStyleIdx="2" presStyleCnt="4" custLinFactY="-200000" custLinFactNeighborY="-209508"/>
      <dgm:spPr/>
    </dgm:pt>
    <dgm:pt modelId="{CD6C2181-681E-BA4B-9006-DD90A1CB18EA}" type="pres">
      <dgm:prSet presAssocID="{8642432D-5A44-ED49-B8FB-7FC72352AC40}" presName="textparent_4" presStyleLbl="node1" presStyleIdx="0" presStyleCnt="0"/>
      <dgm:spPr/>
    </dgm:pt>
    <dgm:pt modelId="{01283E6C-9843-964D-ACB0-741BECDC4A31}" type="pres">
      <dgm:prSet presAssocID="{8642432D-5A44-ED49-B8FB-7FC72352AC40}" presName="text_4" presStyleLbl="revTx" presStyleIdx="2" presStyleCnt="4" custScaleX="2000000" custLinFactNeighborX="-75012" custLinFactNeighborY="-430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792093-8FEE-624E-8EF7-533F4ADD6B39}" type="pres">
      <dgm:prSet presAssocID="{CF3DF978-338A-C749-9F41-F0E64CC79A58}" presName="picture_5" presStyleCnt="0"/>
      <dgm:spPr/>
    </dgm:pt>
    <dgm:pt modelId="{B1E3A8E8-3412-0B4B-9B81-B3BD76422B1D}" type="pres">
      <dgm:prSet presAssocID="{CF3DF978-338A-C749-9F41-F0E64CC79A58}" presName="pictureRepeatNode" presStyleLbl="alignImgPlace1" presStyleIdx="4" presStyleCnt="5" custScaleX="180251" custScaleY="180251" custLinFactNeighborX="-71588" custLinFactNeighborY="6629"/>
      <dgm:spPr/>
      <dgm:t>
        <a:bodyPr/>
        <a:lstStyle/>
        <a:p>
          <a:endParaRPr lang="ru-RU"/>
        </a:p>
      </dgm:t>
    </dgm:pt>
    <dgm:pt modelId="{A34F18F3-5550-6642-B50C-58884902B1A8}" type="pres">
      <dgm:prSet presAssocID="{1BEFCC54-5D6A-1648-83A9-7ACD09D3BB0B}" presName="line_5" presStyleLbl="parChTrans1D1" presStyleIdx="3" presStyleCnt="4" custLinFactY="-178008" custLinFactNeighborY="-200000"/>
      <dgm:spPr/>
    </dgm:pt>
    <dgm:pt modelId="{F414A816-E18A-544D-8123-EE7EB8FD0F97}" type="pres">
      <dgm:prSet presAssocID="{1BEFCC54-5D6A-1648-83A9-7ACD09D3BB0B}" presName="textparent_5" presStyleLbl="node1" presStyleIdx="0" presStyleCnt="0"/>
      <dgm:spPr/>
    </dgm:pt>
    <dgm:pt modelId="{9AB31273-AA6F-B44D-9698-384965D94563}" type="pres">
      <dgm:prSet presAssocID="{1BEFCC54-5D6A-1648-83A9-7ACD09D3BB0B}" presName="text_5" presStyleLbl="revTx" presStyleIdx="3" presStyleCnt="4" custScaleX="2000000" custLinFactX="-53814" custLinFactNeighborX="-100000" custLinFactNeighborY="-179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33AA86F-4769-B844-956F-C0566552AB0A}" type="presOf" srcId="{2B597916-D98A-2543-BE6A-595A4E06661A}" destId="{12D8FF97-E03C-5B46-9FA1-C18033E60698}" srcOrd="0" destOrd="0" presId="urn:microsoft.com/office/officeart/2008/layout/CircularPictureCallout"/>
    <dgm:cxn modelId="{D4F1F0FA-E5B9-2342-916D-DC6CE7F61120}" type="presOf" srcId="{CF3DF978-338A-C749-9F41-F0E64CC79A58}" destId="{B1E3A8E8-3412-0B4B-9B81-B3BD76422B1D}" srcOrd="0" destOrd="0" presId="urn:microsoft.com/office/officeart/2008/layout/CircularPictureCallout"/>
    <dgm:cxn modelId="{4EDA257C-6FC1-184D-BF57-25CE70271648}" srcId="{32504517-FCAE-7049-8CE8-FD4494E049C7}" destId="{9C17BB33-9A0A-E14E-B66E-3400FF3D312C}" srcOrd="2" destOrd="0" parTransId="{B7208966-E972-8B44-A8A2-A15E185EE201}" sibTransId="{506404C7-A59F-3742-890D-AAA0F1A39261}"/>
    <dgm:cxn modelId="{A2A8A45C-661F-BD48-9F41-012C39885E51}" type="presOf" srcId="{8642432D-5A44-ED49-B8FB-7FC72352AC40}" destId="{01283E6C-9843-964D-ACB0-741BECDC4A31}" srcOrd="0" destOrd="0" presId="urn:microsoft.com/office/officeart/2008/layout/CircularPictureCallout"/>
    <dgm:cxn modelId="{52854084-4A01-9B44-90BA-8795D913E6F7}" srcId="{32504517-FCAE-7049-8CE8-FD4494E049C7}" destId="{8642432D-5A44-ED49-B8FB-7FC72352AC40}" srcOrd="3" destOrd="0" parTransId="{7B3521A2-A631-754B-B46D-C90B255BCC51}" sibTransId="{189671B7-BFE8-EE4A-AF90-547F4B8675F9}"/>
    <dgm:cxn modelId="{AE2D514C-A154-8047-9008-5423BE21742F}" srcId="{32504517-FCAE-7049-8CE8-FD4494E049C7}" destId="{4506726B-C0B2-8946-BA1C-0485174A4FD2}" srcOrd="1" destOrd="0" parTransId="{979491E9-8B83-094F-8E38-4D68FA1DE98C}" sibTransId="{B1CF9003-E002-914F-98E0-4F39203F94B6}"/>
    <dgm:cxn modelId="{15DE52C0-C9F8-F440-AEEB-B18B139C0DAD}" type="presOf" srcId="{F06C0F06-5082-FA40-A3BB-1D40DB4D202E}" destId="{0ADD272A-BE61-C640-88AA-4BD67704D168}" srcOrd="0" destOrd="0" presId="urn:microsoft.com/office/officeart/2008/layout/CircularPictureCallout"/>
    <dgm:cxn modelId="{03F025ED-824C-E045-9D6D-DB6D38620E83}" type="presOf" srcId="{9C17BB33-9A0A-E14E-B66E-3400FF3D312C}" destId="{181A498E-B58A-9D4B-96A4-953876F91352}" srcOrd="0" destOrd="0" presId="urn:microsoft.com/office/officeart/2008/layout/CircularPictureCallout"/>
    <dgm:cxn modelId="{19F397FB-A354-8142-A1B9-EFF1E43A4B1A}" type="presOf" srcId="{506404C7-A59F-3742-890D-AAA0F1A39261}" destId="{B2DCA62D-85C3-E945-839C-F2727E74465B}" srcOrd="0" destOrd="0" presId="urn:microsoft.com/office/officeart/2008/layout/CircularPictureCallout"/>
    <dgm:cxn modelId="{B59348C1-534B-D343-9FE5-AD0804A45C7F}" srcId="{32504517-FCAE-7049-8CE8-FD4494E049C7}" destId="{F06C0F06-5082-FA40-A3BB-1D40DB4D202E}" srcOrd="0" destOrd="0" parTransId="{9F10ADB8-7BDF-914A-B655-605C88411437}" sibTransId="{2B597916-D98A-2543-BE6A-595A4E06661A}"/>
    <dgm:cxn modelId="{B443107C-3411-1A4E-B573-3DDD934AFD12}" type="presOf" srcId="{4506726B-C0B2-8946-BA1C-0485174A4FD2}" destId="{E568252A-9EF1-FC46-8DFB-73B84149A636}" srcOrd="0" destOrd="0" presId="urn:microsoft.com/office/officeart/2008/layout/CircularPictureCallout"/>
    <dgm:cxn modelId="{0F158810-F695-1244-AA34-980C13343188}" type="presOf" srcId="{1BEFCC54-5D6A-1648-83A9-7ACD09D3BB0B}" destId="{9AB31273-AA6F-B44D-9698-384965D94563}" srcOrd="0" destOrd="0" presId="urn:microsoft.com/office/officeart/2008/layout/CircularPictureCallout"/>
    <dgm:cxn modelId="{9DB42281-AC9C-9644-BCDA-A22A97AC0F8C}" type="presOf" srcId="{32504517-FCAE-7049-8CE8-FD4494E049C7}" destId="{FA8C05D3-EE32-2C4C-AB16-6B89D5F4AFDC}" srcOrd="0" destOrd="0" presId="urn:microsoft.com/office/officeart/2008/layout/CircularPictureCallout"/>
    <dgm:cxn modelId="{9FC95B87-D486-E44B-8559-7691D9ED67F8}" type="presOf" srcId="{189671B7-BFE8-EE4A-AF90-547F4B8675F9}" destId="{904AE1F9-5DD0-F348-AC6F-EBCD5266BFBA}" srcOrd="0" destOrd="0" presId="urn:microsoft.com/office/officeart/2008/layout/CircularPictureCallout"/>
    <dgm:cxn modelId="{E5213E4B-9EC2-334B-AEE4-3EC706F72CCC}" srcId="{32504517-FCAE-7049-8CE8-FD4494E049C7}" destId="{1BEFCC54-5D6A-1648-83A9-7ACD09D3BB0B}" srcOrd="4" destOrd="0" parTransId="{05399268-7572-FC44-BEC9-12ACEAFFFC31}" sibTransId="{CF3DF978-338A-C749-9F41-F0E64CC79A58}"/>
    <dgm:cxn modelId="{F5964F2E-B242-AC4E-9042-2BDC5031E8EF}" type="presOf" srcId="{B1CF9003-E002-914F-98E0-4F39203F94B6}" destId="{3F56AC22-226D-8544-BA40-384C68E2765D}" srcOrd="0" destOrd="0" presId="urn:microsoft.com/office/officeart/2008/layout/CircularPictureCallout"/>
    <dgm:cxn modelId="{5AE6DC2B-5628-1C4D-A598-D608E1A898CE}" type="presParOf" srcId="{FA8C05D3-EE32-2C4C-AB16-6B89D5F4AFDC}" destId="{D06F091C-A8F7-1E47-A057-1652DE618DBB}" srcOrd="0" destOrd="0" presId="urn:microsoft.com/office/officeart/2008/layout/CircularPictureCallout"/>
    <dgm:cxn modelId="{501757A7-F94B-734C-8583-CE51D73E646B}" type="presParOf" srcId="{D06F091C-A8F7-1E47-A057-1652DE618DBB}" destId="{BA04C1F0-87C7-1941-825A-FC53AC473774}" srcOrd="0" destOrd="0" presId="urn:microsoft.com/office/officeart/2008/layout/CircularPictureCallout"/>
    <dgm:cxn modelId="{F178D374-DA93-104A-9A20-91513EE642DE}" type="presParOf" srcId="{BA04C1F0-87C7-1941-825A-FC53AC473774}" destId="{12D8FF97-E03C-5B46-9FA1-C18033E60698}" srcOrd="0" destOrd="0" presId="urn:microsoft.com/office/officeart/2008/layout/CircularPictureCallout"/>
    <dgm:cxn modelId="{C4A1809D-C062-C64A-B020-4EFEC0C29CB6}" type="presParOf" srcId="{D06F091C-A8F7-1E47-A057-1652DE618DBB}" destId="{0ADD272A-BE61-C640-88AA-4BD67704D168}" srcOrd="1" destOrd="0" presId="urn:microsoft.com/office/officeart/2008/layout/CircularPictureCallout"/>
    <dgm:cxn modelId="{4B7C9557-029A-0440-AC8C-1EF7C43ACC4A}" type="presParOf" srcId="{D06F091C-A8F7-1E47-A057-1652DE618DBB}" destId="{E2E398F0-64B4-894F-A030-89CA381E0D20}" srcOrd="2" destOrd="0" presId="urn:microsoft.com/office/officeart/2008/layout/CircularPictureCallout"/>
    <dgm:cxn modelId="{FEE047CF-BDD9-5A43-8D4B-C8A22BCCC77F}" type="presParOf" srcId="{E2E398F0-64B4-894F-A030-89CA381E0D20}" destId="{3F56AC22-226D-8544-BA40-384C68E2765D}" srcOrd="0" destOrd="0" presId="urn:microsoft.com/office/officeart/2008/layout/CircularPictureCallout"/>
    <dgm:cxn modelId="{A9139CF0-5F74-564D-AD13-FC5D1E31406F}" type="presParOf" srcId="{D06F091C-A8F7-1E47-A057-1652DE618DBB}" destId="{73A8A3D8-FD84-C54D-BE1C-8983B501A0C0}" srcOrd="3" destOrd="0" presId="urn:microsoft.com/office/officeart/2008/layout/CircularPictureCallout"/>
    <dgm:cxn modelId="{5FDDAC5D-CE13-D341-8F78-1EF8A8745EC2}" type="presParOf" srcId="{D06F091C-A8F7-1E47-A057-1652DE618DBB}" destId="{3FF7089F-2D41-B24A-9725-A6458BC5A8D2}" srcOrd="4" destOrd="0" presId="urn:microsoft.com/office/officeart/2008/layout/CircularPictureCallout"/>
    <dgm:cxn modelId="{640C2BAD-6F0A-0D4C-89E5-BA783416C5F9}" type="presParOf" srcId="{3FF7089F-2D41-B24A-9725-A6458BC5A8D2}" destId="{E568252A-9EF1-FC46-8DFB-73B84149A636}" srcOrd="0" destOrd="0" presId="urn:microsoft.com/office/officeart/2008/layout/CircularPictureCallout"/>
    <dgm:cxn modelId="{01DBDB6A-EFF9-5246-8169-3104B1F98F1A}" type="presParOf" srcId="{D06F091C-A8F7-1E47-A057-1652DE618DBB}" destId="{547FEF4C-AF84-3543-8524-058BD0BC47C3}" srcOrd="5" destOrd="0" presId="urn:microsoft.com/office/officeart/2008/layout/CircularPictureCallout"/>
    <dgm:cxn modelId="{16541389-37D7-294C-A893-72406EAB415F}" type="presParOf" srcId="{547FEF4C-AF84-3543-8524-058BD0BC47C3}" destId="{B2DCA62D-85C3-E945-839C-F2727E74465B}" srcOrd="0" destOrd="0" presId="urn:microsoft.com/office/officeart/2008/layout/CircularPictureCallout"/>
    <dgm:cxn modelId="{78AA0281-E3A9-D746-A57B-8582A8BCF0EB}" type="presParOf" srcId="{D06F091C-A8F7-1E47-A057-1652DE618DBB}" destId="{EAED49E1-F14C-284C-8057-44AAF6E378DC}" srcOrd="6" destOrd="0" presId="urn:microsoft.com/office/officeart/2008/layout/CircularPictureCallout"/>
    <dgm:cxn modelId="{707276F1-3051-2849-B327-4AD161AE4CD5}" type="presParOf" srcId="{D06F091C-A8F7-1E47-A057-1652DE618DBB}" destId="{126B3F04-C62F-CA45-B8F8-C6139F1CFBF4}" srcOrd="7" destOrd="0" presId="urn:microsoft.com/office/officeart/2008/layout/CircularPictureCallout"/>
    <dgm:cxn modelId="{0E48D6A9-F67E-5749-90F9-5A26396A0B19}" type="presParOf" srcId="{126B3F04-C62F-CA45-B8F8-C6139F1CFBF4}" destId="{181A498E-B58A-9D4B-96A4-953876F91352}" srcOrd="0" destOrd="0" presId="urn:microsoft.com/office/officeart/2008/layout/CircularPictureCallout"/>
    <dgm:cxn modelId="{40B0228F-E099-634B-8E36-94F91B395629}" type="presParOf" srcId="{D06F091C-A8F7-1E47-A057-1652DE618DBB}" destId="{AE2E977F-84F0-7348-894E-68EF11A5B4D5}" srcOrd="8" destOrd="0" presId="urn:microsoft.com/office/officeart/2008/layout/CircularPictureCallout"/>
    <dgm:cxn modelId="{F0392B18-927F-4F45-99B4-8F1BF984BF6E}" type="presParOf" srcId="{AE2E977F-84F0-7348-894E-68EF11A5B4D5}" destId="{904AE1F9-5DD0-F348-AC6F-EBCD5266BFBA}" srcOrd="0" destOrd="0" presId="urn:microsoft.com/office/officeart/2008/layout/CircularPictureCallout"/>
    <dgm:cxn modelId="{FA3483CD-F39C-4E43-86C8-59F433E4F154}" type="presParOf" srcId="{D06F091C-A8F7-1E47-A057-1652DE618DBB}" destId="{C427BC8F-0162-944B-8274-31C54EAB91F3}" srcOrd="9" destOrd="0" presId="urn:microsoft.com/office/officeart/2008/layout/CircularPictureCallout"/>
    <dgm:cxn modelId="{48490DF5-1A4F-4C41-B85C-90850BFF7819}" type="presParOf" srcId="{D06F091C-A8F7-1E47-A057-1652DE618DBB}" destId="{CD6C2181-681E-BA4B-9006-DD90A1CB18EA}" srcOrd="10" destOrd="0" presId="urn:microsoft.com/office/officeart/2008/layout/CircularPictureCallout"/>
    <dgm:cxn modelId="{6C48CC84-E64C-9048-ACC5-50F11D6CD40B}" type="presParOf" srcId="{CD6C2181-681E-BA4B-9006-DD90A1CB18EA}" destId="{01283E6C-9843-964D-ACB0-741BECDC4A31}" srcOrd="0" destOrd="0" presId="urn:microsoft.com/office/officeart/2008/layout/CircularPictureCallout"/>
    <dgm:cxn modelId="{AE95246F-9CA3-2243-A521-E35CC231F65D}" type="presParOf" srcId="{D06F091C-A8F7-1E47-A057-1652DE618DBB}" destId="{51792093-8FEE-624E-8EF7-533F4ADD6B39}" srcOrd="11" destOrd="0" presId="urn:microsoft.com/office/officeart/2008/layout/CircularPictureCallout"/>
    <dgm:cxn modelId="{74D7B25F-21B3-0D41-BC00-9AC727226DA9}" type="presParOf" srcId="{51792093-8FEE-624E-8EF7-533F4ADD6B39}" destId="{B1E3A8E8-3412-0B4B-9B81-B3BD76422B1D}" srcOrd="0" destOrd="0" presId="urn:microsoft.com/office/officeart/2008/layout/CircularPictureCallout"/>
    <dgm:cxn modelId="{BD9860E8-0C19-4C44-8D3C-6964A0505321}" type="presParOf" srcId="{D06F091C-A8F7-1E47-A057-1652DE618DBB}" destId="{A34F18F3-5550-6642-B50C-58884902B1A8}" srcOrd="12" destOrd="0" presId="urn:microsoft.com/office/officeart/2008/layout/CircularPictureCallout"/>
    <dgm:cxn modelId="{D388AFFD-70B1-F343-BC59-927011826A3A}" type="presParOf" srcId="{D06F091C-A8F7-1E47-A057-1652DE618DBB}" destId="{F414A816-E18A-544D-8123-EE7EB8FD0F97}" srcOrd="13" destOrd="0" presId="urn:microsoft.com/office/officeart/2008/layout/CircularPictureCallout"/>
    <dgm:cxn modelId="{88E6F6A2-AEF6-5143-8E41-5918A858E8FE}" type="presParOf" srcId="{F414A816-E18A-544D-8123-EE7EB8FD0F97}" destId="{9AB31273-AA6F-B44D-9698-384965D94563}" srcOrd="0" destOrd="0" presId="urn:microsoft.com/office/officeart/2008/layout/CircularPictureCallout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A62B454-0651-46FF-8639-E9D70686360C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</dgm:pt>
    <dgm:pt modelId="{C62E2403-C3AA-4A37-B4A8-9CF6D9CC2EE9}">
      <dgm:prSet phldrT="[Текст]"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800" b="0" dirty="0" smtClean="0"/>
            <a:t>2007</a:t>
          </a:r>
          <a:endParaRPr lang="ru-RU" sz="2800" b="0" dirty="0"/>
        </a:p>
      </dgm:t>
    </dgm:pt>
    <dgm:pt modelId="{F5BE69BD-4EDA-4F33-8637-A047611E756A}" type="parTrans" cxnId="{9A588F40-59A8-46BF-90A5-9507E8E5D8B7}">
      <dgm:prSet/>
      <dgm:spPr/>
      <dgm:t>
        <a:bodyPr/>
        <a:lstStyle/>
        <a:p>
          <a:endParaRPr lang="ru-RU" sz="2400"/>
        </a:p>
      </dgm:t>
    </dgm:pt>
    <dgm:pt modelId="{E768300F-A1F8-46C2-A360-58F4C64029C3}" type="sibTrans" cxnId="{9A588F40-59A8-46BF-90A5-9507E8E5D8B7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effectLst/>
      </dgm:spPr>
      <dgm:t>
        <a:bodyPr/>
        <a:lstStyle/>
        <a:p>
          <a:endParaRPr lang="ru-RU" sz="2400"/>
        </a:p>
      </dgm:t>
    </dgm:pt>
    <dgm:pt modelId="{F116B5BA-EA2F-4EBB-AE6E-8ACBD92DD2B1}">
      <dgm:prSet phldrT="[Текст]"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800" b="0" dirty="0" smtClean="0"/>
            <a:t>2010</a:t>
          </a:r>
          <a:endParaRPr lang="ru-RU" sz="2800" b="0" dirty="0"/>
        </a:p>
      </dgm:t>
    </dgm:pt>
    <dgm:pt modelId="{B356D604-156B-4261-B170-00441915C47D}" type="parTrans" cxnId="{126289DC-86CF-4114-9EC8-01300DA14390}">
      <dgm:prSet/>
      <dgm:spPr/>
      <dgm:t>
        <a:bodyPr/>
        <a:lstStyle/>
        <a:p>
          <a:endParaRPr lang="ru-RU" sz="2400"/>
        </a:p>
      </dgm:t>
    </dgm:pt>
    <dgm:pt modelId="{3EF7BACB-02E7-478A-911B-690669CB9732}" type="sibTrans" cxnId="{126289DC-86CF-4114-9EC8-01300DA14390}">
      <dgm:prSet/>
      <dgm:spPr/>
      <dgm:t>
        <a:bodyPr/>
        <a:lstStyle/>
        <a:p>
          <a:endParaRPr lang="ru-RU" sz="2400"/>
        </a:p>
      </dgm:t>
    </dgm:pt>
    <dgm:pt modelId="{3C318C48-04B9-4FD0-B766-36EC3D356490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 anchor="ctr"/>
        <a:lstStyle/>
        <a:p>
          <a:r>
            <a:rPr lang="ru-RU" sz="2400" dirty="0" smtClean="0"/>
            <a:t>143 канала</a:t>
          </a:r>
          <a:endParaRPr lang="ru-RU" sz="2400" dirty="0"/>
        </a:p>
      </dgm:t>
    </dgm:pt>
    <dgm:pt modelId="{0B849991-EC2A-47B1-A1FE-AC32CA4C82A9}" type="parTrans" cxnId="{B72D7B74-1F61-4025-9FC0-8AD44676996B}">
      <dgm:prSet/>
      <dgm:spPr/>
      <dgm:t>
        <a:bodyPr/>
        <a:lstStyle/>
        <a:p>
          <a:endParaRPr lang="ru-RU"/>
        </a:p>
      </dgm:t>
    </dgm:pt>
    <dgm:pt modelId="{882C8657-33C2-4605-BBD5-5DE6A8BD1027}" type="sibTrans" cxnId="{B72D7B74-1F61-4025-9FC0-8AD44676996B}">
      <dgm:prSet/>
      <dgm:spPr/>
      <dgm:t>
        <a:bodyPr/>
        <a:lstStyle/>
        <a:p>
          <a:endParaRPr lang="ru-RU"/>
        </a:p>
      </dgm:t>
    </dgm:pt>
    <dgm:pt modelId="{8210D498-6D91-4703-B8A5-79441FF28BD8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 anchor="ctr"/>
        <a:lstStyle/>
        <a:p>
          <a:r>
            <a:rPr lang="ru-RU" sz="2400" dirty="0" smtClean="0"/>
            <a:t>225 каналов</a:t>
          </a:r>
          <a:endParaRPr lang="ru-RU" sz="2400" dirty="0"/>
        </a:p>
      </dgm:t>
    </dgm:pt>
    <dgm:pt modelId="{2D91868F-289A-4A27-8CA7-9F1609910631}" type="parTrans" cxnId="{3D37DC3E-F915-4A4D-960D-F997DD58B329}">
      <dgm:prSet/>
      <dgm:spPr/>
      <dgm:t>
        <a:bodyPr/>
        <a:lstStyle/>
        <a:p>
          <a:endParaRPr lang="ru-RU"/>
        </a:p>
      </dgm:t>
    </dgm:pt>
    <dgm:pt modelId="{900A36A1-F213-4469-9B75-9F0D12C95B7B}" type="sibTrans" cxnId="{3D37DC3E-F915-4A4D-960D-F997DD58B329}">
      <dgm:prSet/>
      <dgm:spPr/>
      <dgm:t>
        <a:bodyPr/>
        <a:lstStyle/>
        <a:p>
          <a:endParaRPr lang="ru-RU"/>
        </a:p>
      </dgm:t>
    </dgm:pt>
    <dgm:pt modelId="{DDAF0BB0-FE2A-4567-B13F-00C3DDD31BC1}" type="pres">
      <dgm:prSet presAssocID="{7A62B454-0651-46FF-8639-E9D70686360C}" presName="linearFlow" presStyleCnt="0">
        <dgm:presLayoutVars>
          <dgm:dir/>
          <dgm:animLvl val="lvl"/>
          <dgm:resizeHandles val="exact"/>
        </dgm:presLayoutVars>
      </dgm:prSet>
      <dgm:spPr/>
    </dgm:pt>
    <dgm:pt modelId="{038ADC28-1E0F-4987-B625-9A06D83C51EC}" type="pres">
      <dgm:prSet presAssocID="{C62E2403-C3AA-4A37-B4A8-9CF6D9CC2EE9}" presName="composite" presStyleCnt="0"/>
      <dgm:spPr/>
    </dgm:pt>
    <dgm:pt modelId="{8D8F7C86-FFC2-4094-8447-2F4158C8CDC9}" type="pres">
      <dgm:prSet presAssocID="{C62E2403-C3AA-4A37-B4A8-9CF6D9CC2EE9}" presName="parTx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1D6813-CCBF-493B-A2E4-F3660157B646}" type="pres">
      <dgm:prSet presAssocID="{C62E2403-C3AA-4A37-B4A8-9CF6D9CC2EE9}" presName="parSh" presStyleLbl="node1" presStyleIdx="0" presStyleCnt="2" custScaleX="82645" custScaleY="82645"/>
      <dgm:spPr/>
      <dgm:t>
        <a:bodyPr/>
        <a:lstStyle/>
        <a:p>
          <a:endParaRPr lang="ru-RU"/>
        </a:p>
      </dgm:t>
    </dgm:pt>
    <dgm:pt modelId="{9BDC4D05-A717-490F-AAA9-32E96A3ECDA3}" type="pres">
      <dgm:prSet presAssocID="{C62E2403-C3AA-4A37-B4A8-9CF6D9CC2EE9}" presName="desTx" presStyleLbl="fgAcc1" presStyleIdx="0" presStyleCnt="2" custScaleX="100001" custScaleY="54881" custLinFactNeighborX="-1290" custLinFactNeighborY="-166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269DB5-F73E-4DB6-8B38-E965720020CD}" type="pres">
      <dgm:prSet presAssocID="{E768300F-A1F8-46C2-A360-58F4C64029C3}" presName="sibTrans" presStyleLbl="sibTrans2D1" presStyleIdx="0" presStyleCnt="1"/>
      <dgm:spPr/>
      <dgm:t>
        <a:bodyPr/>
        <a:lstStyle/>
        <a:p>
          <a:endParaRPr lang="ru-RU"/>
        </a:p>
      </dgm:t>
    </dgm:pt>
    <dgm:pt modelId="{11FAEEF4-3A5E-4C64-8957-B7B09E4C30DC}" type="pres">
      <dgm:prSet presAssocID="{E768300F-A1F8-46C2-A360-58F4C64029C3}" presName="connTx" presStyleLbl="sibTrans2D1" presStyleIdx="0" presStyleCnt="1"/>
      <dgm:spPr/>
      <dgm:t>
        <a:bodyPr/>
        <a:lstStyle/>
        <a:p>
          <a:endParaRPr lang="ru-RU"/>
        </a:p>
      </dgm:t>
    </dgm:pt>
    <dgm:pt modelId="{CF89CD3C-1C71-4F25-A98F-E658F5886E76}" type="pres">
      <dgm:prSet presAssocID="{F116B5BA-EA2F-4EBB-AE6E-8ACBD92DD2B1}" presName="composite" presStyleCnt="0"/>
      <dgm:spPr/>
    </dgm:pt>
    <dgm:pt modelId="{1895BD94-73C4-4154-AF7E-B2DED27526FB}" type="pres">
      <dgm:prSet presAssocID="{F116B5BA-EA2F-4EBB-AE6E-8ACBD92DD2B1}" presName="parTx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4F8D04-E00E-490E-9BFA-463F92FF72F9}" type="pres">
      <dgm:prSet presAssocID="{F116B5BA-EA2F-4EBB-AE6E-8ACBD92DD2B1}" presName="parSh" presStyleLbl="node1" presStyleIdx="1" presStyleCnt="2" custScaleX="82645" custScaleY="82645"/>
      <dgm:spPr/>
      <dgm:t>
        <a:bodyPr/>
        <a:lstStyle/>
        <a:p>
          <a:endParaRPr lang="ru-RU"/>
        </a:p>
      </dgm:t>
    </dgm:pt>
    <dgm:pt modelId="{C1E377BB-74EE-4C2B-B724-BE91111FC809}" type="pres">
      <dgm:prSet presAssocID="{F116B5BA-EA2F-4EBB-AE6E-8ACBD92DD2B1}" presName="desTx" presStyleLbl="fgAcc1" presStyleIdx="1" presStyleCnt="2" custScaleX="100001" custScaleY="54881" custLinFactNeighborX="-1809" custLinFactNeighborY="-166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34BC851-4D01-44ED-97A2-F3BA47CDEBC6}" type="presOf" srcId="{E768300F-A1F8-46C2-A360-58F4C64029C3}" destId="{47269DB5-F73E-4DB6-8B38-E965720020CD}" srcOrd="0" destOrd="0" presId="urn:microsoft.com/office/officeart/2005/8/layout/process3"/>
    <dgm:cxn modelId="{34D34E36-BFBB-43C3-8299-68DAF27AB8C4}" type="presOf" srcId="{8210D498-6D91-4703-B8A5-79441FF28BD8}" destId="{C1E377BB-74EE-4C2B-B724-BE91111FC809}" srcOrd="0" destOrd="0" presId="urn:microsoft.com/office/officeart/2005/8/layout/process3"/>
    <dgm:cxn modelId="{E45CEC84-DD1E-4C37-AAA5-CB50939CD3EA}" type="presOf" srcId="{E768300F-A1F8-46C2-A360-58F4C64029C3}" destId="{11FAEEF4-3A5E-4C64-8957-B7B09E4C30DC}" srcOrd="1" destOrd="0" presId="urn:microsoft.com/office/officeart/2005/8/layout/process3"/>
    <dgm:cxn modelId="{40AB8ABC-C32F-4A79-BA0F-F3276C4D1211}" type="presOf" srcId="{3C318C48-04B9-4FD0-B766-36EC3D356490}" destId="{9BDC4D05-A717-490F-AAA9-32E96A3ECDA3}" srcOrd="0" destOrd="0" presId="urn:microsoft.com/office/officeart/2005/8/layout/process3"/>
    <dgm:cxn modelId="{998F8B52-9DDA-438C-95F5-3A297E70CD45}" type="presOf" srcId="{C62E2403-C3AA-4A37-B4A8-9CF6D9CC2EE9}" destId="{8D8F7C86-FFC2-4094-8447-2F4158C8CDC9}" srcOrd="0" destOrd="0" presId="urn:microsoft.com/office/officeart/2005/8/layout/process3"/>
    <dgm:cxn modelId="{4E5BB7D5-1391-46FB-93F3-4B601218713B}" type="presOf" srcId="{F116B5BA-EA2F-4EBB-AE6E-8ACBD92DD2B1}" destId="{E34F8D04-E00E-490E-9BFA-463F92FF72F9}" srcOrd="1" destOrd="0" presId="urn:microsoft.com/office/officeart/2005/8/layout/process3"/>
    <dgm:cxn modelId="{3D37DC3E-F915-4A4D-960D-F997DD58B329}" srcId="{F116B5BA-EA2F-4EBB-AE6E-8ACBD92DD2B1}" destId="{8210D498-6D91-4703-B8A5-79441FF28BD8}" srcOrd="0" destOrd="0" parTransId="{2D91868F-289A-4A27-8CA7-9F1609910631}" sibTransId="{900A36A1-F213-4469-9B75-9F0D12C95B7B}"/>
    <dgm:cxn modelId="{B72D7B74-1F61-4025-9FC0-8AD44676996B}" srcId="{C62E2403-C3AA-4A37-B4A8-9CF6D9CC2EE9}" destId="{3C318C48-04B9-4FD0-B766-36EC3D356490}" srcOrd="0" destOrd="0" parTransId="{0B849991-EC2A-47B1-A1FE-AC32CA4C82A9}" sibTransId="{882C8657-33C2-4605-BBD5-5DE6A8BD1027}"/>
    <dgm:cxn modelId="{AEAF1478-FC32-459E-BD74-CBA301B51323}" type="presOf" srcId="{C62E2403-C3AA-4A37-B4A8-9CF6D9CC2EE9}" destId="{6A1D6813-CCBF-493B-A2E4-F3660157B646}" srcOrd="1" destOrd="0" presId="urn:microsoft.com/office/officeart/2005/8/layout/process3"/>
    <dgm:cxn modelId="{9A588F40-59A8-46BF-90A5-9507E8E5D8B7}" srcId="{7A62B454-0651-46FF-8639-E9D70686360C}" destId="{C62E2403-C3AA-4A37-B4A8-9CF6D9CC2EE9}" srcOrd="0" destOrd="0" parTransId="{F5BE69BD-4EDA-4F33-8637-A047611E756A}" sibTransId="{E768300F-A1F8-46C2-A360-58F4C64029C3}"/>
    <dgm:cxn modelId="{D7923C08-3F99-4B76-97E5-3C01749A9351}" type="presOf" srcId="{F116B5BA-EA2F-4EBB-AE6E-8ACBD92DD2B1}" destId="{1895BD94-73C4-4154-AF7E-B2DED27526FB}" srcOrd="0" destOrd="0" presId="urn:microsoft.com/office/officeart/2005/8/layout/process3"/>
    <dgm:cxn modelId="{126289DC-86CF-4114-9EC8-01300DA14390}" srcId="{7A62B454-0651-46FF-8639-E9D70686360C}" destId="{F116B5BA-EA2F-4EBB-AE6E-8ACBD92DD2B1}" srcOrd="1" destOrd="0" parTransId="{B356D604-156B-4261-B170-00441915C47D}" sibTransId="{3EF7BACB-02E7-478A-911B-690669CB9732}"/>
    <dgm:cxn modelId="{9A438245-A996-406D-A589-9C89E0E55283}" type="presOf" srcId="{7A62B454-0651-46FF-8639-E9D70686360C}" destId="{DDAF0BB0-FE2A-4567-B13F-00C3DDD31BC1}" srcOrd="0" destOrd="0" presId="urn:microsoft.com/office/officeart/2005/8/layout/process3"/>
    <dgm:cxn modelId="{59BF3A36-315C-4511-B945-19C507E0F15C}" type="presParOf" srcId="{DDAF0BB0-FE2A-4567-B13F-00C3DDD31BC1}" destId="{038ADC28-1E0F-4987-B625-9A06D83C51EC}" srcOrd="0" destOrd="0" presId="urn:microsoft.com/office/officeart/2005/8/layout/process3"/>
    <dgm:cxn modelId="{E9C08350-2966-434F-AE4F-FF08CF4998D9}" type="presParOf" srcId="{038ADC28-1E0F-4987-B625-9A06D83C51EC}" destId="{8D8F7C86-FFC2-4094-8447-2F4158C8CDC9}" srcOrd="0" destOrd="0" presId="urn:microsoft.com/office/officeart/2005/8/layout/process3"/>
    <dgm:cxn modelId="{AC39F171-1E50-4119-92FB-005BC7E64AB3}" type="presParOf" srcId="{038ADC28-1E0F-4987-B625-9A06D83C51EC}" destId="{6A1D6813-CCBF-493B-A2E4-F3660157B646}" srcOrd="1" destOrd="0" presId="urn:microsoft.com/office/officeart/2005/8/layout/process3"/>
    <dgm:cxn modelId="{114620E4-E9AA-4853-B961-3412A5DC3819}" type="presParOf" srcId="{038ADC28-1E0F-4987-B625-9A06D83C51EC}" destId="{9BDC4D05-A717-490F-AAA9-32E96A3ECDA3}" srcOrd="2" destOrd="0" presId="urn:microsoft.com/office/officeart/2005/8/layout/process3"/>
    <dgm:cxn modelId="{C08E1334-DCE3-491D-8FF0-0F92DBE90073}" type="presParOf" srcId="{DDAF0BB0-FE2A-4567-B13F-00C3DDD31BC1}" destId="{47269DB5-F73E-4DB6-8B38-E965720020CD}" srcOrd="1" destOrd="0" presId="urn:microsoft.com/office/officeart/2005/8/layout/process3"/>
    <dgm:cxn modelId="{C2199B9C-AC70-49A1-A025-F1484ECCC508}" type="presParOf" srcId="{47269DB5-F73E-4DB6-8B38-E965720020CD}" destId="{11FAEEF4-3A5E-4C64-8957-B7B09E4C30DC}" srcOrd="0" destOrd="0" presId="urn:microsoft.com/office/officeart/2005/8/layout/process3"/>
    <dgm:cxn modelId="{8FE88F5D-B59D-4BE8-ACB9-5DFF74DACD5F}" type="presParOf" srcId="{DDAF0BB0-FE2A-4567-B13F-00C3DDD31BC1}" destId="{CF89CD3C-1C71-4F25-A98F-E658F5886E76}" srcOrd="2" destOrd="0" presId="urn:microsoft.com/office/officeart/2005/8/layout/process3"/>
    <dgm:cxn modelId="{22C4A077-22DD-4135-AF8C-C2B8BCEB6428}" type="presParOf" srcId="{CF89CD3C-1C71-4F25-A98F-E658F5886E76}" destId="{1895BD94-73C4-4154-AF7E-B2DED27526FB}" srcOrd="0" destOrd="0" presId="urn:microsoft.com/office/officeart/2005/8/layout/process3"/>
    <dgm:cxn modelId="{6B0FCF84-86A0-4369-97B1-CEB93446BE28}" type="presParOf" srcId="{CF89CD3C-1C71-4F25-A98F-E658F5886E76}" destId="{E34F8D04-E00E-490E-9BFA-463F92FF72F9}" srcOrd="1" destOrd="0" presId="urn:microsoft.com/office/officeart/2005/8/layout/process3"/>
    <dgm:cxn modelId="{59FAB206-4BFF-4580-9BD4-F84A2666EA5B}" type="presParOf" srcId="{CF89CD3C-1C71-4F25-A98F-E658F5886E76}" destId="{C1E377BB-74EE-4C2B-B724-BE91111FC809}" srcOrd="2" destOrd="0" presId="urn:microsoft.com/office/officeart/2005/8/layout/process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A62B454-0651-46FF-8639-E9D70686360C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</dgm:pt>
    <dgm:pt modelId="{C62E2403-C3AA-4A37-B4A8-9CF6D9CC2EE9}">
      <dgm:prSet phldrT="[Текст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800" b="0" dirty="0" smtClean="0">
              <a:solidFill>
                <a:schemeClr val="bg1"/>
              </a:solidFill>
            </a:rPr>
            <a:t>2007</a:t>
          </a:r>
          <a:endParaRPr lang="ru-RU" sz="2800" b="0" dirty="0">
            <a:solidFill>
              <a:schemeClr val="bg1"/>
            </a:solidFill>
          </a:endParaRPr>
        </a:p>
      </dgm:t>
    </dgm:pt>
    <dgm:pt modelId="{F5BE69BD-4EDA-4F33-8637-A047611E756A}" type="parTrans" cxnId="{9A588F40-59A8-46BF-90A5-9507E8E5D8B7}">
      <dgm:prSet/>
      <dgm:spPr/>
      <dgm:t>
        <a:bodyPr/>
        <a:lstStyle/>
        <a:p>
          <a:endParaRPr lang="ru-RU" sz="2400"/>
        </a:p>
      </dgm:t>
    </dgm:pt>
    <dgm:pt modelId="{E768300F-A1F8-46C2-A360-58F4C64029C3}" type="sibTrans" cxnId="{9A588F40-59A8-46BF-90A5-9507E8E5D8B7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effectLst/>
      </dgm:spPr>
      <dgm:t>
        <a:bodyPr/>
        <a:lstStyle/>
        <a:p>
          <a:endParaRPr lang="ru-RU" sz="2400"/>
        </a:p>
      </dgm:t>
    </dgm:pt>
    <dgm:pt modelId="{F116B5BA-EA2F-4EBB-AE6E-8ACBD92DD2B1}">
      <dgm:prSet phldrT="[Текст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800" b="0" dirty="0" smtClean="0">
              <a:solidFill>
                <a:schemeClr val="bg1"/>
              </a:solidFill>
            </a:rPr>
            <a:t>2010</a:t>
          </a:r>
          <a:endParaRPr lang="ru-RU" sz="2800" b="0" dirty="0">
            <a:solidFill>
              <a:schemeClr val="bg1"/>
            </a:solidFill>
          </a:endParaRPr>
        </a:p>
      </dgm:t>
    </dgm:pt>
    <dgm:pt modelId="{B356D604-156B-4261-B170-00441915C47D}" type="parTrans" cxnId="{126289DC-86CF-4114-9EC8-01300DA14390}">
      <dgm:prSet/>
      <dgm:spPr/>
      <dgm:t>
        <a:bodyPr/>
        <a:lstStyle/>
        <a:p>
          <a:endParaRPr lang="ru-RU" sz="2400"/>
        </a:p>
      </dgm:t>
    </dgm:pt>
    <dgm:pt modelId="{3EF7BACB-02E7-478A-911B-690669CB9732}" type="sibTrans" cxnId="{126289DC-86CF-4114-9EC8-01300DA14390}">
      <dgm:prSet/>
      <dgm:spPr/>
      <dgm:t>
        <a:bodyPr/>
        <a:lstStyle/>
        <a:p>
          <a:endParaRPr lang="ru-RU" sz="2400"/>
        </a:p>
      </dgm:t>
    </dgm:pt>
    <dgm:pt modelId="{3C318C48-04B9-4FD0-B766-36EC3D356490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 anchor="ctr"/>
        <a:lstStyle/>
        <a:p>
          <a:r>
            <a:rPr lang="ru-RU" sz="2400" dirty="0" smtClean="0"/>
            <a:t>34%</a:t>
          </a:r>
          <a:endParaRPr lang="ru-RU" sz="2400" dirty="0"/>
        </a:p>
      </dgm:t>
    </dgm:pt>
    <dgm:pt modelId="{0B849991-EC2A-47B1-A1FE-AC32CA4C82A9}" type="parTrans" cxnId="{B72D7B74-1F61-4025-9FC0-8AD44676996B}">
      <dgm:prSet/>
      <dgm:spPr/>
      <dgm:t>
        <a:bodyPr/>
        <a:lstStyle/>
        <a:p>
          <a:endParaRPr lang="ru-RU"/>
        </a:p>
      </dgm:t>
    </dgm:pt>
    <dgm:pt modelId="{882C8657-33C2-4605-BBD5-5DE6A8BD1027}" type="sibTrans" cxnId="{B72D7B74-1F61-4025-9FC0-8AD44676996B}">
      <dgm:prSet/>
      <dgm:spPr/>
      <dgm:t>
        <a:bodyPr/>
        <a:lstStyle/>
        <a:p>
          <a:endParaRPr lang="ru-RU"/>
        </a:p>
      </dgm:t>
    </dgm:pt>
    <dgm:pt modelId="{8210D498-6D91-4703-B8A5-79441FF28BD8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 anchor="ctr"/>
        <a:lstStyle/>
        <a:p>
          <a:r>
            <a:rPr lang="ru-RU" sz="2400" dirty="0" smtClean="0"/>
            <a:t>57%</a:t>
          </a:r>
          <a:endParaRPr lang="ru-RU" sz="2400" dirty="0"/>
        </a:p>
      </dgm:t>
    </dgm:pt>
    <dgm:pt modelId="{2D91868F-289A-4A27-8CA7-9F1609910631}" type="parTrans" cxnId="{3D37DC3E-F915-4A4D-960D-F997DD58B329}">
      <dgm:prSet/>
      <dgm:spPr/>
      <dgm:t>
        <a:bodyPr/>
        <a:lstStyle/>
        <a:p>
          <a:endParaRPr lang="ru-RU"/>
        </a:p>
      </dgm:t>
    </dgm:pt>
    <dgm:pt modelId="{900A36A1-F213-4469-9B75-9F0D12C95B7B}" type="sibTrans" cxnId="{3D37DC3E-F915-4A4D-960D-F997DD58B329}">
      <dgm:prSet/>
      <dgm:spPr/>
      <dgm:t>
        <a:bodyPr/>
        <a:lstStyle/>
        <a:p>
          <a:endParaRPr lang="ru-RU"/>
        </a:p>
      </dgm:t>
    </dgm:pt>
    <dgm:pt modelId="{DDAF0BB0-FE2A-4567-B13F-00C3DDD31BC1}" type="pres">
      <dgm:prSet presAssocID="{7A62B454-0651-46FF-8639-E9D70686360C}" presName="linearFlow" presStyleCnt="0">
        <dgm:presLayoutVars>
          <dgm:dir/>
          <dgm:animLvl val="lvl"/>
          <dgm:resizeHandles val="exact"/>
        </dgm:presLayoutVars>
      </dgm:prSet>
      <dgm:spPr/>
    </dgm:pt>
    <dgm:pt modelId="{038ADC28-1E0F-4987-B625-9A06D83C51EC}" type="pres">
      <dgm:prSet presAssocID="{C62E2403-C3AA-4A37-B4A8-9CF6D9CC2EE9}" presName="composite" presStyleCnt="0"/>
      <dgm:spPr/>
    </dgm:pt>
    <dgm:pt modelId="{8D8F7C86-FFC2-4094-8447-2F4158C8CDC9}" type="pres">
      <dgm:prSet presAssocID="{C62E2403-C3AA-4A37-B4A8-9CF6D9CC2EE9}" presName="parTx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1D6813-CCBF-493B-A2E4-F3660157B646}" type="pres">
      <dgm:prSet presAssocID="{C62E2403-C3AA-4A37-B4A8-9CF6D9CC2EE9}" presName="parSh" presStyleLbl="node1" presStyleIdx="0" presStyleCnt="2" custScaleX="82645" custScaleY="82645"/>
      <dgm:spPr/>
      <dgm:t>
        <a:bodyPr/>
        <a:lstStyle/>
        <a:p>
          <a:endParaRPr lang="ru-RU"/>
        </a:p>
      </dgm:t>
    </dgm:pt>
    <dgm:pt modelId="{9BDC4D05-A717-490F-AAA9-32E96A3ECDA3}" type="pres">
      <dgm:prSet presAssocID="{C62E2403-C3AA-4A37-B4A8-9CF6D9CC2EE9}" presName="desTx" presStyleLbl="fgAcc1" presStyleIdx="0" presStyleCnt="2" custScaleX="100001" custScaleY="54881" custLinFactNeighborX="-1290" custLinFactNeighborY="-166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269DB5-F73E-4DB6-8B38-E965720020CD}" type="pres">
      <dgm:prSet presAssocID="{E768300F-A1F8-46C2-A360-58F4C64029C3}" presName="sibTrans" presStyleLbl="sibTrans2D1" presStyleIdx="0" presStyleCnt="1"/>
      <dgm:spPr/>
      <dgm:t>
        <a:bodyPr/>
        <a:lstStyle/>
        <a:p>
          <a:endParaRPr lang="ru-RU"/>
        </a:p>
      </dgm:t>
    </dgm:pt>
    <dgm:pt modelId="{11FAEEF4-3A5E-4C64-8957-B7B09E4C30DC}" type="pres">
      <dgm:prSet presAssocID="{E768300F-A1F8-46C2-A360-58F4C64029C3}" presName="connTx" presStyleLbl="sibTrans2D1" presStyleIdx="0" presStyleCnt="1"/>
      <dgm:spPr/>
      <dgm:t>
        <a:bodyPr/>
        <a:lstStyle/>
        <a:p>
          <a:endParaRPr lang="ru-RU"/>
        </a:p>
      </dgm:t>
    </dgm:pt>
    <dgm:pt modelId="{CF89CD3C-1C71-4F25-A98F-E658F5886E76}" type="pres">
      <dgm:prSet presAssocID="{F116B5BA-EA2F-4EBB-AE6E-8ACBD92DD2B1}" presName="composite" presStyleCnt="0"/>
      <dgm:spPr/>
    </dgm:pt>
    <dgm:pt modelId="{1895BD94-73C4-4154-AF7E-B2DED27526FB}" type="pres">
      <dgm:prSet presAssocID="{F116B5BA-EA2F-4EBB-AE6E-8ACBD92DD2B1}" presName="parTx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4F8D04-E00E-490E-9BFA-463F92FF72F9}" type="pres">
      <dgm:prSet presAssocID="{F116B5BA-EA2F-4EBB-AE6E-8ACBD92DD2B1}" presName="parSh" presStyleLbl="node1" presStyleIdx="1" presStyleCnt="2" custScaleX="82645" custScaleY="82645"/>
      <dgm:spPr/>
      <dgm:t>
        <a:bodyPr/>
        <a:lstStyle/>
        <a:p>
          <a:endParaRPr lang="ru-RU"/>
        </a:p>
      </dgm:t>
    </dgm:pt>
    <dgm:pt modelId="{C1E377BB-74EE-4C2B-B724-BE91111FC809}" type="pres">
      <dgm:prSet presAssocID="{F116B5BA-EA2F-4EBB-AE6E-8ACBD92DD2B1}" presName="desTx" presStyleLbl="fgAcc1" presStyleIdx="1" presStyleCnt="2" custScaleX="100001" custScaleY="54881" custLinFactNeighborX="-1809" custLinFactNeighborY="-166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A009B5-0DC1-4FC9-858A-60005ADE2CD0}" type="presOf" srcId="{E768300F-A1F8-46C2-A360-58F4C64029C3}" destId="{11FAEEF4-3A5E-4C64-8957-B7B09E4C30DC}" srcOrd="1" destOrd="0" presId="urn:microsoft.com/office/officeart/2005/8/layout/process3"/>
    <dgm:cxn modelId="{2F8A663C-DCAF-4A1D-8807-54A53474FC19}" type="presOf" srcId="{F116B5BA-EA2F-4EBB-AE6E-8ACBD92DD2B1}" destId="{1895BD94-73C4-4154-AF7E-B2DED27526FB}" srcOrd="0" destOrd="0" presId="urn:microsoft.com/office/officeart/2005/8/layout/process3"/>
    <dgm:cxn modelId="{ECB95C15-9861-41E4-AC89-336AE366624F}" type="presOf" srcId="{F116B5BA-EA2F-4EBB-AE6E-8ACBD92DD2B1}" destId="{E34F8D04-E00E-490E-9BFA-463F92FF72F9}" srcOrd="1" destOrd="0" presId="urn:microsoft.com/office/officeart/2005/8/layout/process3"/>
    <dgm:cxn modelId="{553DE00C-702C-4256-BD32-33876C8D13A9}" type="presOf" srcId="{3C318C48-04B9-4FD0-B766-36EC3D356490}" destId="{9BDC4D05-A717-490F-AAA9-32E96A3ECDA3}" srcOrd="0" destOrd="0" presId="urn:microsoft.com/office/officeart/2005/8/layout/process3"/>
    <dgm:cxn modelId="{3D37DC3E-F915-4A4D-960D-F997DD58B329}" srcId="{F116B5BA-EA2F-4EBB-AE6E-8ACBD92DD2B1}" destId="{8210D498-6D91-4703-B8A5-79441FF28BD8}" srcOrd="0" destOrd="0" parTransId="{2D91868F-289A-4A27-8CA7-9F1609910631}" sibTransId="{900A36A1-F213-4469-9B75-9F0D12C95B7B}"/>
    <dgm:cxn modelId="{B72D7B74-1F61-4025-9FC0-8AD44676996B}" srcId="{C62E2403-C3AA-4A37-B4A8-9CF6D9CC2EE9}" destId="{3C318C48-04B9-4FD0-B766-36EC3D356490}" srcOrd="0" destOrd="0" parTransId="{0B849991-EC2A-47B1-A1FE-AC32CA4C82A9}" sibTransId="{882C8657-33C2-4605-BBD5-5DE6A8BD1027}"/>
    <dgm:cxn modelId="{9A588F40-59A8-46BF-90A5-9507E8E5D8B7}" srcId="{7A62B454-0651-46FF-8639-E9D70686360C}" destId="{C62E2403-C3AA-4A37-B4A8-9CF6D9CC2EE9}" srcOrd="0" destOrd="0" parTransId="{F5BE69BD-4EDA-4F33-8637-A047611E756A}" sibTransId="{E768300F-A1F8-46C2-A360-58F4C64029C3}"/>
    <dgm:cxn modelId="{0EB011EB-EDDF-4570-9C71-497CE212A7D5}" type="presOf" srcId="{C62E2403-C3AA-4A37-B4A8-9CF6D9CC2EE9}" destId="{6A1D6813-CCBF-493B-A2E4-F3660157B646}" srcOrd="1" destOrd="0" presId="urn:microsoft.com/office/officeart/2005/8/layout/process3"/>
    <dgm:cxn modelId="{1FC82BF1-8B23-41C7-9322-BB9F35707A5D}" type="presOf" srcId="{7A62B454-0651-46FF-8639-E9D70686360C}" destId="{DDAF0BB0-FE2A-4567-B13F-00C3DDD31BC1}" srcOrd="0" destOrd="0" presId="urn:microsoft.com/office/officeart/2005/8/layout/process3"/>
    <dgm:cxn modelId="{073E95CD-2C8C-4493-8574-679DEF7FE172}" type="presOf" srcId="{C62E2403-C3AA-4A37-B4A8-9CF6D9CC2EE9}" destId="{8D8F7C86-FFC2-4094-8447-2F4158C8CDC9}" srcOrd="0" destOrd="0" presId="urn:microsoft.com/office/officeart/2005/8/layout/process3"/>
    <dgm:cxn modelId="{CFE464AE-EDB2-4E76-BFE7-773EE0338274}" type="presOf" srcId="{E768300F-A1F8-46C2-A360-58F4C64029C3}" destId="{47269DB5-F73E-4DB6-8B38-E965720020CD}" srcOrd="0" destOrd="0" presId="urn:microsoft.com/office/officeart/2005/8/layout/process3"/>
    <dgm:cxn modelId="{ADFB2E3B-23C0-433F-8A40-523BA8A0097A}" type="presOf" srcId="{8210D498-6D91-4703-B8A5-79441FF28BD8}" destId="{C1E377BB-74EE-4C2B-B724-BE91111FC809}" srcOrd="0" destOrd="0" presId="urn:microsoft.com/office/officeart/2005/8/layout/process3"/>
    <dgm:cxn modelId="{126289DC-86CF-4114-9EC8-01300DA14390}" srcId="{7A62B454-0651-46FF-8639-E9D70686360C}" destId="{F116B5BA-EA2F-4EBB-AE6E-8ACBD92DD2B1}" srcOrd="1" destOrd="0" parTransId="{B356D604-156B-4261-B170-00441915C47D}" sibTransId="{3EF7BACB-02E7-478A-911B-690669CB9732}"/>
    <dgm:cxn modelId="{7EE906A4-7290-435F-B82A-361F45EBC5C4}" type="presParOf" srcId="{DDAF0BB0-FE2A-4567-B13F-00C3DDD31BC1}" destId="{038ADC28-1E0F-4987-B625-9A06D83C51EC}" srcOrd="0" destOrd="0" presId="urn:microsoft.com/office/officeart/2005/8/layout/process3"/>
    <dgm:cxn modelId="{31C4B38C-B669-4636-965A-CC1FF22321C1}" type="presParOf" srcId="{038ADC28-1E0F-4987-B625-9A06D83C51EC}" destId="{8D8F7C86-FFC2-4094-8447-2F4158C8CDC9}" srcOrd="0" destOrd="0" presId="urn:microsoft.com/office/officeart/2005/8/layout/process3"/>
    <dgm:cxn modelId="{EC296FEB-3358-4D31-8911-BFB7B3D78822}" type="presParOf" srcId="{038ADC28-1E0F-4987-B625-9A06D83C51EC}" destId="{6A1D6813-CCBF-493B-A2E4-F3660157B646}" srcOrd="1" destOrd="0" presId="urn:microsoft.com/office/officeart/2005/8/layout/process3"/>
    <dgm:cxn modelId="{66D3AC38-CEF6-4C0B-ADA3-A61877CAD777}" type="presParOf" srcId="{038ADC28-1E0F-4987-B625-9A06D83C51EC}" destId="{9BDC4D05-A717-490F-AAA9-32E96A3ECDA3}" srcOrd="2" destOrd="0" presId="urn:microsoft.com/office/officeart/2005/8/layout/process3"/>
    <dgm:cxn modelId="{E0042934-06B6-4422-8197-8B54AFA087DA}" type="presParOf" srcId="{DDAF0BB0-FE2A-4567-B13F-00C3DDD31BC1}" destId="{47269DB5-F73E-4DB6-8B38-E965720020CD}" srcOrd="1" destOrd="0" presId="urn:microsoft.com/office/officeart/2005/8/layout/process3"/>
    <dgm:cxn modelId="{4E7506BB-2323-4740-8381-AE3A4E420A2E}" type="presParOf" srcId="{47269DB5-F73E-4DB6-8B38-E965720020CD}" destId="{11FAEEF4-3A5E-4C64-8957-B7B09E4C30DC}" srcOrd="0" destOrd="0" presId="urn:microsoft.com/office/officeart/2005/8/layout/process3"/>
    <dgm:cxn modelId="{9FCD4D94-1327-4BBE-B9F0-06C99CD392F7}" type="presParOf" srcId="{DDAF0BB0-FE2A-4567-B13F-00C3DDD31BC1}" destId="{CF89CD3C-1C71-4F25-A98F-E658F5886E76}" srcOrd="2" destOrd="0" presId="urn:microsoft.com/office/officeart/2005/8/layout/process3"/>
    <dgm:cxn modelId="{BD56B216-8FE9-4749-A564-31BDAC825611}" type="presParOf" srcId="{CF89CD3C-1C71-4F25-A98F-E658F5886E76}" destId="{1895BD94-73C4-4154-AF7E-B2DED27526FB}" srcOrd="0" destOrd="0" presId="urn:microsoft.com/office/officeart/2005/8/layout/process3"/>
    <dgm:cxn modelId="{411A23AD-53E5-4D6E-8B62-402B0C672391}" type="presParOf" srcId="{CF89CD3C-1C71-4F25-A98F-E658F5886E76}" destId="{E34F8D04-E00E-490E-9BFA-463F92FF72F9}" srcOrd="1" destOrd="0" presId="urn:microsoft.com/office/officeart/2005/8/layout/process3"/>
    <dgm:cxn modelId="{18B454D0-5EA4-49C6-B180-B4347F96E991}" type="presParOf" srcId="{CF89CD3C-1C71-4F25-A98F-E658F5886E76}" destId="{C1E377BB-74EE-4C2B-B724-BE91111FC809}" srcOrd="2" destOrd="0" presId="urn:microsoft.com/office/officeart/2005/8/layout/process3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B0A0BE7-3F8B-4F63-B3B2-CC2630BCFEB0}" type="doc">
      <dgm:prSet loTypeId="urn:microsoft.com/office/officeart/2005/8/layout/vList3" loCatId="list" qsTypeId="urn:microsoft.com/office/officeart/2005/8/quickstyle/simple1" qsCatId="simple" csTypeId="urn:microsoft.com/office/officeart/2005/8/colors/colorful1" csCatId="colorful" phldr="1"/>
      <dgm:spPr/>
    </dgm:pt>
    <dgm:pt modelId="{53B699C8-DA9A-4244-BD24-891F67EF23B9}">
      <dgm:prSet phldrT="[Текст]" custT="1"/>
      <dgm:spPr/>
      <dgm:t>
        <a:bodyPr/>
        <a:lstStyle/>
        <a:p>
          <a:pPr algn="l"/>
          <a:r>
            <a:rPr lang="ru-RU" sz="1800" dirty="0" smtClean="0">
              <a:solidFill>
                <a:schemeClr val="bg1"/>
              </a:solidFill>
            </a:rPr>
            <a:t>4-17 лет     </a:t>
          </a:r>
          <a:r>
            <a:rPr lang="ru-RU" sz="2400" b="1" dirty="0" smtClean="0">
              <a:solidFill>
                <a:schemeClr val="bg1"/>
              </a:solidFill>
            </a:rPr>
            <a:t>14.2%</a:t>
          </a:r>
          <a:endParaRPr lang="ru-RU" sz="2400" b="1" dirty="0">
            <a:solidFill>
              <a:schemeClr val="bg1"/>
            </a:solidFill>
          </a:endParaRPr>
        </a:p>
      </dgm:t>
    </dgm:pt>
    <dgm:pt modelId="{87EE6B7A-9C88-4D09-898F-EAFFE74EE553}" type="parTrans" cxnId="{337149AC-60EC-4349-853C-EA3D97F4986A}">
      <dgm:prSet/>
      <dgm:spPr/>
      <dgm:t>
        <a:bodyPr/>
        <a:lstStyle/>
        <a:p>
          <a:pPr algn="l"/>
          <a:endParaRPr lang="ru-RU" sz="1800"/>
        </a:p>
      </dgm:t>
    </dgm:pt>
    <dgm:pt modelId="{D694B9E0-29A5-43CB-90A6-58D572DDD163}" type="sibTrans" cxnId="{337149AC-60EC-4349-853C-EA3D97F4986A}">
      <dgm:prSet/>
      <dgm:spPr/>
      <dgm:t>
        <a:bodyPr/>
        <a:lstStyle/>
        <a:p>
          <a:pPr algn="l"/>
          <a:endParaRPr lang="ru-RU" sz="1800"/>
        </a:p>
      </dgm:t>
    </dgm:pt>
    <dgm:pt modelId="{5A8A9A02-74D7-4E28-8389-2F9F691CD761}">
      <dgm:prSet phldrT="[Текст]" custT="1"/>
      <dgm:spPr/>
      <dgm:t>
        <a:bodyPr/>
        <a:lstStyle/>
        <a:p>
          <a:pPr algn="l"/>
          <a:r>
            <a:rPr lang="ru-RU" sz="1800" dirty="0" smtClean="0"/>
            <a:t>18-34 года    </a:t>
          </a:r>
          <a:r>
            <a:rPr lang="ru-RU" sz="2400" b="1" dirty="0" smtClean="0"/>
            <a:t>9.1%</a:t>
          </a:r>
          <a:endParaRPr lang="ru-RU" sz="2400" b="1" dirty="0"/>
        </a:p>
      </dgm:t>
    </dgm:pt>
    <dgm:pt modelId="{DAE23A21-302F-43AE-9455-5E246803F076}" type="parTrans" cxnId="{A41A1EAE-52E9-40C8-83E8-7A88C4B9E4B9}">
      <dgm:prSet/>
      <dgm:spPr/>
      <dgm:t>
        <a:bodyPr/>
        <a:lstStyle/>
        <a:p>
          <a:pPr algn="l"/>
          <a:endParaRPr lang="ru-RU" sz="1800"/>
        </a:p>
      </dgm:t>
    </dgm:pt>
    <dgm:pt modelId="{50EA5DB7-F3CC-4A40-9955-A15704A2E9D1}" type="sibTrans" cxnId="{A41A1EAE-52E9-40C8-83E8-7A88C4B9E4B9}">
      <dgm:prSet/>
      <dgm:spPr/>
      <dgm:t>
        <a:bodyPr/>
        <a:lstStyle/>
        <a:p>
          <a:pPr algn="l"/>
          <a:endParaRPr lang="ru-RU" sz="1800"/>
        </a:p>
      </dgm:t>
    </dgm:pt>
    <dgm:pt modelId="{803031C9-4BFA-4F68-AF42-A2F1167C93F8}">
      <dgm:prSet phldrT="[Текст]" custT="1"/>
      <dgm:spPr/>
      <dgm:t>
        <a:bodyPr/>
        <a:lstStyle/>
        <a:p>
          <a:pPr algn="l"/>
          <a:r>
            <a:rPr lang="ru-RU" sz="1800" dirty="0" smtClean="0"/>
            <a:t>35-54 года    </a:t>
          </a:r>
          <a:r>
            <a:rPr lang="ru-RU" sz="2400" b="1" dirty="0" smtClean="0"/>
            <a:t>8.5%</a:t>
          </a:r>
          <a:endParaRPr lang="ru-RU" sz="2400" b="1" dirty="0"/>
        </a:p>
      </dgm:t>
    </dgm:pt>
    <dgm:pt modelId="{6CDA7E50-F345-4DB3-8E80-C260024835CA}" type="parTrans" cxnId="{41A99C9F-1FFE-46BB-BCF8-805775D1EABA}">
      <dgm:prSet/>
      <dgm:spPr/>
      <dgm:t>
        <a:bodyPr/>
        <a:lstStyle/>
        <a:p>
          <a:pPr algn="l"/>
          <a:endParaRPr lang="ru-RU" sz="1800"/>
        </a:p>
      </dgm:t>
    </dgm:pt>
    <dgm:pt modelId="{21C6DAD9-4917-47AE-B6B3-7C4340185AE8}" type="sibTrans" cxnId="{41A99C9F-1FFE-46BB-BCF8-805775D1EABA}">
      <dgm:prSet/>
      <dgm:spPr/>
      <dgm:t>
        <a:bodyPr/>
        <a:lstStyle/>
        <a:p>
          <a:pPr algn="l"/>
          <a:endParaRPr lang="ru-RU" sz="1800"/>
        </a:p>
      </dgm:t>
    </dgm:pt>
    <dgm:pt modelId="{40EA32DF-CA3E-430D-95DE-41DD653C0BFC}">
      <dgm:prSet phldrT="[Текст]" custT="1"/>
      <dgm:spPr/>
      <dgm:t>
        <a:bodyPr/>
        <a:lstStyle/>
        <a:p>
          <a:pPr algn="l"/>
          <a:r>
            <a:rPr lang="ru-RU" sz="1800" dirty="0" smtClean="0">
              <a:solidFill>
                <a:schemeClr val="bg1"/>
              </a:solidFill>
            </a:rPr>
            <a:t>55+ лет        </a:t>
          </a:r>
          <a:r>
            <a:rPr lang="ru-RU" sz="2400" b="1" dirty="0" smtClean="0">
              <a:solidFill>
                <a:schemeClr val="bg1"/>
              </a:solidFill>
            </a:rPr>
            <a:t>5.4%</a:t>
          </a:r>
          <a:endParaRPr lang="ru-RU" sz="2400" b="1" dirty="0">
            <a:solidFill>
              <a:schemeClr val="bg1"/>
            </a:solidFill>
          </a:endParaRPr>
        </a:p>
      </dgm:t>
    </dgm:pt>
    <dgm:pt modelId="{0B83A15F-8E3B-489A-B199-8422E4F303D2}" type="parTrans" cxnId="{C322D861-B176-4F7F-8267-7858627E9FDF}">
      <dgm:prSet/>
      <dgm:spPr/>
      <dgm:t>
        <a:bodyPr/>
        <a:lstStyle/>
        <a:p>
          <a:pPr algn="l"/>
          <a:endParaRPr lang="ru-RU" sz="1800"/>
        </a:p>
      </dgm:t>
    </dgm:pt>
    <dgm:pt modelId="{5BFF7EDF-0AFB-4B7E-AE47-C701311E7BE9}" type="sibTrans" cxnId="{C322D861-B176-4F7F-8267-7858627E9FDF}">
      <dgm:prSet/>
      <dgm:spPr/>
      <dgm:t>
        <a:bodyPr/>
        <a:lstStyle/>
        <a:p>
          <a:pPr algn="l"/>
          <a:endParaRPr lang="ru-RU" sz="1800"/>
        </a:p>
      </dgm:t>
    </dgm:pt>
    <dgm:pt modelId="{5190BE7E-AB29-48A7-9232-5AD4419290D8}" type="pres">
      <dgm:prSet presAssocID="{7B0A0BE7-3F8B-4F63-B3B2-CC2630BCFEB0}" presName="linearFlow" presStyleCnt="0">
        <dgm:presLayoutVars>
          <dgm:dir/>
          <dgm:resizeHandles val="exact"/>
        </dgm:presLayoutVars>
      </dgm:prSet>
      <dgm:spPr/>
    </dgm:pt>
    <dgm:pt modelId="{171AD727-6502-41AA-B429-0EA64A2E7A17}" type="pres">
      <dgm:prSet presAssocID="{53B699C8-DA9A-4244-BD24-891F67EF23B9}" presName="composite" presStyleCnt="0"/>
      <dgm:spPr/>
    </dgm:pt>
    <dgm:pt modelId="{32CC175A-30CE-4593-B154-16B520D16ECF}" type="pres">
      <dgm:prSet presAssocID="{53B699C8-DA9A-4244-BD24-891F67EF23B9}" presName="imgShp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685CE06-4A76-49C1-A7AC-0CC937F46C41}" type="pres">
      <dgm:prSet presAssocID="{53B699C8-DA9A-4244-BD24-891F67EF23B9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418976-54CC-4CA6-AFB8-E4A1A3C54643}" type="pres">
      <dgm:prSet presAssocID="{D694B9E0-29A5-43CB-90A6-58D572DDD163}" presName="spacing" presStyleCnt="0"/>
      <dgm:spPr/>
    </dgm:pt>
    <dgm:pt modelId="{E2FB0E83-A73F-4CE8-8A8E-16A88D3D9A0A}" type="pres">
      <dgm:prSet presAssocID="{5A8A9A02-74D7-4E28-8389-2F9F691CD761}" presName="composite" presStyleCnt="0"/>
      <dgm:spPr/>
    </dgm:pt>
    <dgm:pt modelId="{5B9886A4-8751-4FFA-BC26-95446AA8D7BF}" type="pres">
      <dgm:prSet presAssocID="{5A8A9A02-74D7-4E28-8389-2F9F691CD761}" presName="imgShp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EECE8D5-5126-414C-ACA0-158C104DF592}" type="pres">
      <dgm:prSet presAssocID="{5A8A9A02-74D7-4E28-8389-2F9F691CD761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A129C6-3D9A-4FD5-86CF-43EF9CCF4E65}" type="pres">
      <dgm:prSet presAssocID="{50EA5DB7-F3CC-4A40-9955-A15704A2E9D1}" presName="spacing" presStyleCnt="0"/>
      <dgm:spPr/>
    </dgm:pt>
    <dgm:pt modelId="{7E5A0F7E-89AB-4B5F-BB3E-9D5C9F237346}" type="pres">
      <dgm:prSet presAssocID="{803031C9-4BFA-4F68-AF42-A2F1167C93F8}" presName="composite" presStyleCnt="0"/>
      <dgm:spPr/>
    </dgm:pt>
    <dgm:pt modelId="{03D57B42-6599-4AB1-8E05-2B6CB35346A8}" type="pres">
      <dgm:prSet presAssocID="{803031C9-4BFA-4F68-AF42-A2F1167C93F8}" presName="imgShp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B2FC5191-23A2-499A-8811-1291998FCF85}" type="pres">
      <dgm:prSet presAssocID="{803031C9-4BFA-4F68-AF42-A2F1167C93F8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32D3DE-D203-4354-A959-0C347FDC91C5}" type="pres">
      <dgm:prSet presAssocID="{21C6DAD9-4917-47AE-B6B3-7C4340185AE8}" presName="spacing" presStyleCnt="0"/>
      <dgm:spPr/>
    </dgm:pt>
    <dgm:pt modelId="{604765C0-652B-439C-8AE3-4C321121BE21}" type="pres">
      <dgm:prSet presAssocID="{40EA32DF-CA3E-430D-95DE-41DD653C0BFC}" presName="composite" presStyleCnt="0"/>
      <dgm:spPr/>
    </dgm:pt>
    <dgm:pt modelId="{CCBB6B24-564A-4A4B-96E0-B799A3021D23}" type="pres">
      <dgm:prSet presAssocID="{40EA32DF-CA3E-430D-95DE-41DD653C0BFC}" presName="imgShp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781263F4-C984-44E7-A59D-A22058ED610A}" type="pres">
      <dgm:prSet presAssocID="{40EA32DF-CA3E-430D-95DE-41DD653C0BFC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13EF940-2726-4DF9-B3D1-2D778302D00F}" type="presOf" srcId="{803031C9-4BFA-4F68-AF42-A2F1167C93F8}" destId="{B2FC5191-23A2-499A-8811-1291998FCF85}" srcOrd="0" destOrd="0" presId="urn:microsoft.com/office/officeart/2005/8/layout/vList3"/>
    <dgm:cxn modelId="{F2402A7D-EDDD-414B-B0F0-1001B758D942}" type="presOf" srcId="{53B699C8-DA9A-4244-BD24-891F67EF23B9}" destId="{6685CE06-4A76-49C1-A7AC-0CC937F46C41}" srcOrd="0" destOrd="0" presId="urn:microsoft.com/office/officeart/2005/8/layout/vList3"/>
    <dgm:cxn modelId="{337149AC-60EC-4349-853C-EA3D97F4986A}" srcId="{7B0A0BE7-3F8B-4F63-B3B2-CC2630BCFEB0}" destId="{53B699C8-DA9A-4244-BD24-891F67EF23B9}" srcOrd="0" destOrd="0" parTransId="{87EE6B7A-9C88-4D09-898F-EAFFE74EE553}" sibTransId="{D694B9E0-29A5-43CB-90A6-58D572DDD163}"/>
    <dgm:cxn modelId="{A41A1EAE-52E9-40C8-83E8-7A88C4B9E4B9}" srcId="{7B0A0BE7-3F8B-4F63-B3B2-CC2630BCFEB0}" destId="{5A8A9A02-74D7-4E28-8389-2F9F691CD761}" srcOrd="1" destOrd="0" parTransId="{DAE23A21-302F-43AE-9455-5E246803F076}" sibTransId="{50EA5DB7-F3CC-4A40-9955-A15704A2E9D1}"/>
    <dgm:cxn modelId="{16B3B83C-E6F8-4AF2-A1C6-B3C454BADA1E}" type="presOf" srcId="{40EA32DF-CA3E-430D-95DE-41DD653C0BFC}" destId="{781263F4-C984-44E7-A59D-A22058ED610A}" srcOrd="0" destOrd="0" presId="urn:microsoft.com/office/officeart/2005/8/layout/vList3"/>
    <dgm:cxn modelId="{796708BB-A7DD-449F-A8D5-BE4EBBCDE5D7}" type="presOf" srcId="{5A8A9A02-74D7-4E28-8389-2F9F691CD761}" destId="{FEECE8D5-5126-414C-ACA0-158C104DF592}" srcOrd="0" destOrd="0" presId="urn:microsoft.com/office/officeart/2005/8/layout/vList3"/>
    <dgm:cxn modelId="{C322D861-B176-4F7F-8267-7858627E9FDF}" srcId="{7B0A0BE7-3F8B-4F63-B3B2-CC2630BCFEB0}" destId="{40EA32DF-CA3E-430D-95DE-41DD653C0BFC}" srcOrd="3" destOrd="0" parTransId="{0B83A15F-8E3B-489A-B199-8422E4F303D2}" sibTransId="{5BFF7EDF-0AFB-4B7E-AE47-C701311E7BE9}"/>
    <dgm:cxn modelId="{41A99C9F-1FFE-46BB-BCF8-805775D1EABA}" srcId="{7B0A0BE7-3F8B-4F63-B3B2-CC2630BCFEB0}" destId="{803031C9-4BFA-4F68-AF42-A2F1167C93F8}" srcOrd="2" destOrd="0" parTransId="{6CDA7E50-F345-4DB3-8E80-C260024835CA}" sibTransId="{21C6DAD9-4917-47AE-B6B3-7C4340185AE8}"/>
    <dgm:cxn modelId="{2FF953C0-53E5-4DEC-BE2E-85EDC00CBBA0}" type="presOf" srcId="{7B0A0BE7-3F8B-4F63-B3B2-CC2630BCFEB0}" destId="{5190BE7E-AB29-48A7-9232-5AD4419290D8}" srcOrd="0" destOrd="0" presId="urn:microsoft.com/office/officeart/2005/8/layout/vList3"/>
    <dgm:cxn modelId="{39D610FA-286F-4B95-8BE2-F61777E529EF}" type="presParOf" srcId="{5190BE7E-AB29-48A7-9232-5AD4419290D8}" destId="{171AD727-6502-41AA-B429-0EA64A2E7A17}" srcOrd="0" destOrd="0" presId="urn:microsoft.com/office/officeart/2005/8/layout/vList3"/>
    <dgm:cxn modelId="{22B2428B-B407-4534-91A3-3F9A5515BDC4}" type="presParOf" srcId="{171AD727-6502-41AA-B429-0EA64A2E7A17}" destId="{32CC175A-30CE-4593-B154-16B520D16ECF}" srcOrd="0" destOrd="0" presId="urn:microsoft.com/office/officeart/2005/8/layout/vList3"/>
    <dgm:cxn modelId="{E6C9C988-3A27-4B2A-AF51-34FBDCF1C7CF}" type="presParOf" srcId="{171AD727-6502-41AA-B429-0EA64A2E7A17}" destId="{6685CE06-4A76-49C1-A7AC-0CC937F46C41}" srcOrd="1" destOrd="0" presId="urn:microsoft.com/office/officeart/2005/8/layout/vList3"/>
    <dgm:cxn modelId="{5DD2430E-A1DA-4E2E-B70A-AD58637283A8}" type="presParOf" srcId="{5190BE7E-AB29-48A7-9232-5AD4419290D8}" destId="{DA418976-54CC-4CA6-AFB8-E4A1A3C54643}" srcOrd="1" destOrd="0" presId="urn:microsoft.com/office/officeart/2005/8/layout/vList3"/>
    <dgm:cxn modelId="{86C8FD00-1131-4F12-AA54-7145B9FC18C4}" type="presParOf" srcId="{5190BE7E-AB29-48A7-9232-5AD4419290D8}" destId="{E2FB0E83-A73F-4CE8-8A8E-16A88D3D9A0A}" srcOrd="2" destOrd="0" presId="urn:microsoft.com/office/officeart/2005/8/layout/vList3"/>
    <dgm:cxn modelId="{DF33EDA1-AA7D-4DBD-B7EC-94D4ABA131FC}" type="presParOf" srcId="{E2FB0E83-A73F-4CE8-8A8E-16A88D3D9A0A}" destId="{5B9886A4-8751-4FFA-BC26-95446AA8D7BF}" srcOrd="0" destOrd="0" presId="urn:microsoft.com/office/officeart/2005/8/layout/vList3"/>
    <dgm:cxn modelId="{B3A56AF9-DE5A-4016-A093-832B3C246310}" type="presParOf" srcId="{E2FB0E83-A73F-4CE8-8A8E-16A88D3D9A0A}" destId="{FEECE8D5-5126-414C-ACA0-158C104DF592}" srcOrd="1" destOrd="0" presId="urn:microsoft.com/office/officeart/2005/8/layout/vList3"/>
    <dgm:cxn modelId="{39A343E3-ADA3-4DDF-9C2B-FF666DF01FCE}" type="presParOf" srcId="{5190BE7E-AB29-48A7-9232-5AD4419290D8}" destId="{52A129C6-3D9A-4FD5-86CF-43EF9CCF4E65}" srcOrd="3" destOrd="0" presId="urn:microsoft.com/office/officeart/2005/8/layout/vList3"/>
    <dgm:cxn modelId="{EBD5CBC7-C893-4F2A-9B1B-9F7EB7B00DAA}" type="presParOf" srcId="{5190BE7E-AB29-48A7-9232-5AD4419290D8}" destId="{7E5A0F7E-89AB-4B5F-BB3E-9D5C9F237346}" srcOrd="4" destOrd="0" presId="urn:microsoft.com/office/officeart/2005/8/layout/vList3"/>
    <dgm:cxn modelId="{F393DD6E-37B9-42F4-8410-06A2821F9DF7}" type="presParOf" srcId="{7E5A0F7E-89AB-4B5F-BB3E-9D5C9F237346}" destId="{03D57B42-6599-4AB1-8E05-2B6CB35346A8}" srcOrd="0" destOrd="0" presId="urn:microsoft.com/office/officeart/2005/8/layout/vList3"/>
    <dgm:cxn modelId="{31A77AC3-539A-473E-A65F-562E23A25F5D}" type="presParOf" srcId="{7E5A0F7E-89AB-4B5F-BB3E-9D5C9F237346}" destId="{B2FC5191-23A2-499A-8811-1291998FCF85}" srcOrd="1" destOrd="0" presId="urn:microsoft.com/office/officeart/2005/8/layout/vList3"/>
    <dgm:cxn modelId="{B298961D-3470-41F1-8125-67D035B696FD}" type="presParOf" srcId="{5190BE7E-AB29-48A7-9232-5AD4419290D8}" destId="{1432D3DE-D203-4354-A959-0C347FDC91C5}" srcOrd="5" destOrd="0" presId="urn:microsoft.com/office/officeart/2005/8/layout/vList3"/>
    <dgm:cxn modelId="{E23BC1D7-AD4F-42E7-854F-D18635FC3DB7}" type="presParOf" srcId="{5190BE7E-AB29-48A7-9232-5AD4419290D8}" destId="{604765C0-652B-439C-8AE3-4C321121BE21}" srcOrd="6" destOrd="0" presId="urn:microsoft.com/office/officeart/2005/8/layout/vList3"/>
    <dgm:cxn modelId="{71DD53EF-5FD4-43FB-A585-9708EB1CE836}" type="presParOf" srcId="{604765C0-652B-439C-8AE3-4C321121BE21}" destId="{CCBB6B24-564A-4A4B-96E0-B799A3021D23}" srcOrd="0" destOrd="0" presId="urn:microsoft.com/office/officeart/2005/8/layout/vList3"/>
    <dgm:cxn modelId="{7A250B2B-CA0C-44AA-AF93-4D099DB16F7A}" type="presParOf" srcId="{604765C0-652B-439C-8AE3-4C321121BE21}" destId="{781263F4-C984-44E7-A59D-A22058ED610A}" srcOrd="1" destOrd="0" presId="urn:microsoft.com/office/officeart/2005/8/layout/vList3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06944BF-9A8F-044F-8799-CB6424B27F6D}">
      <dsp:nvSpPr>
        <dsp:cNvPr id="0" name=""/>
        <dsp:cNvSpPr/>
      </dsp:nvSpPr>
      <dsp:spPr>
        <a:xfrm>
          <a:off x="0" y="141690"/>
          <a:ext cx="7556499" cy="1100112"/>
        </a:xfrm>
        <a:prstGeom prst="rightArrow">
          <a:avLst>
            <a:gd name="adj1" fmla="val 5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254000" bIns="174643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Установочное исследование</a:t>
          </a:r>
          <a:endParaRPr lang="ru-RU" sz="1500" kern="1200" dirty="0"/>
        </a:p>
      </dsp:txBody>
      <dsp:txXfrm>
        <a:off x="0" y="141690"/>
        <a:ext cx="7556499" cy="1100112"/>
      </dsp:txXfrm>
    </dsp:sp>
    <dsp:sp modelId="{39C83E8A-33BD-494F-8CB3-F4ECDE1C96CF}">
      <dsp:nvSpPr>
        <dsp:cNvPr id="0" name=""/>
        <dsp:cNvSpPr/>
      </dsp:nvSpPr>
      <dsp:spPr>
        <a:xfrm>
          <a:off x="0" y="991831"/>
          <a:ext cx="1741773" cy="203487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Данные о пользователях интернета в целом</a:t>
          </a:r>
          <a:endParaRPr lang="ru-RU" sz="1400" kern="1200" dirty="0"/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Offline </a:t>
          </a:r>
          <a:r>
            <a:rPr lang="ru-RU" sz="1400" kern="1200" dirty="0" err="1" smtClean="0"/>
            <a:t>рекрутмент</a:t>
          </a:r>
          <a:endParaRPr lang="ru-RU" sz="1400" kern="1200" dirty="0"/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78 0</a:t>
          </a:r>
          <a:r>
            <a:rPr lang="ru-RU" sz="1400" kern="1200" dirty="0" smtClean="0"/>
            <a:t>00</a:t>
          </a:r>
          <a:r>
            <a:rPr lang="en-US" sz="1400" kern="1200" dirty="0" smtClean="0"/>
            <a:t> </a:t>
          </a:r>
          <a:r>
            <a:rPr lang="ru-RU" sz="1400" kern="1200" dirty="0" smtClean="0"/>
            <a:t>телефонных интервью в год с россиянами 12+ лет</a:t>
          </a:r>
          <a:endParaRPr lang="ru-RU" sz="1400" kern="1200" dirty="0"/>
        </a:p>
      </dsp:txBody>
      <dsp:txXfrm>
        <a:off x="0" y="991831"/>
        <a:ext cx="1741773" cy="2034877"/>
      </dsp:txXfrm>
    </dsp:sp>
    <dsp:sp modelId="{94EC9BDD-8420-C64B-9D14-B5F1B4C84F29}">
      <dsp:nvSpPr>
        <dsp:cNvPr id="0" name=""/>
        <dsp:cNvSpPr/>
      </dsp:nvSpPr>
      <dsp:spPr>
        <a:xfrm>
          <a:off x="1741773" y="508264"/>
          <a:ext cx="5814726" cy="1100112"/>
        </a:xfrm>
        <a:prstGeom prst="rightArrow">
          <a:avLst>
            <a:gd name="adj1" fmla="val 5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254000" bIns="174643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</a:rPr>
            <a:t>Счетчик</a:t>
          </a:r>
          <a:endParaRPr lang="ru-RU" sz="1500" kern="1200" dirty="0">
            <a:solidFill>
              <a:schemeClr val="tx1"/>
            </a:solidFill>
          </a:endParaRPr>
        </a:p>
      </dsp:txBody>
      <dsp:txXfrm>
        <a:off x="1741773" y="508264"/>
        <a:ext cx="5814726" cy="1100112"/>
      </dsp:txXfrm>
    </dsp:sp>
    <dsp:sp modelId="{83181008-D72E-7B4A-9E05-11A3843B5DC4}">
      <dsp:nvSpPr>
        <dsp:cNvPr id="0" name=""/>
        <dsp:cNvSpPr/>
      </dsp:nvSpPr>
      <dsp:spPr>
        <a:xfrm>
          <a:off x="1741773" y="1358405"/>
          <a:ext cx="1741773" cy="198301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Техническое обеспечение </a:t>
          </a:r>
          <a:r>
            <a:rPr lang="en-US" sz="1400" kern="1200" dirty="0" smtClean="0"/>
            <a:t>online</a:t>
          </a:r>
          <a:r>
            <a:rPr lang="ru-RU" sz="1400" kern="1200" dirty="0" smtClean="0"/>
            <a:t> панели</a:t>
          </a:r>
          <a:endParaRPr lang="ru-RU" sz="1400" kern="1200" dirty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Контроль данных панельного измерения</a:t>
          </a:r>
          <a:endParaRPr lang="ru-RU" sz="1400" kern="1200" dirty="0"/>
        </a:p>
      </dsp:txBody>
      <dsp:txXfrm>
        <a:off x="1741773" y="1358405"/>
        <a:ext cx="1741773" cy="1983010"/>
      </dsp:txXfrm>
    </dsp:sp>
    <dsp:sp modelId="{FD237AD9-A02C-214E-A022-1974F5E83DBF}">
      <dsp:nvSpPr>
        <dsp:cNvPr id="0" name=""/>
        <dsp:cNvSpPr/>
      </dsp:nvSpPr>
      <dsp:spPr>
        <a:xfrm>
          <a:off x="3483546" y="874839"/>
          <a:ext cx="4072953" cy="1100112"/>
        </a:xfrm>
        <a:prstGeom prst="rightArrow">
          <a:avLst>
            <a:gd name="adj1" fmla="val 5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254000" bIns="174643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solidFill>
                <a:schemeClr val="tx1"/>
              </a:solidFill>
            </a:rPr>
            <a:t>Site-centric </a:t>
          </a:r>
          <a:r>
            <a:rPr lang="ru-RU" sz="1500" kern="1200" dirty="0" smtClean="0">
              <a:solidFill>
                <a:schemeClr val="tx1"/>
              </a:solidFill>
            </a:rPr>
            <a:t>панель</a:t>
          </a:r>
          <a:endParaRPr lang="ru-RU" sz="1500" kern="1200" dirty="0">
            <a:solidFill>
              <a:schemeClr val="tx1"/>
            </a:solidFill>
          </a:endParaRPr>
        </a:p>
      </dsp:txBody>
      <dsp:txXfrm>
        <a:off x="3483546" y="874839"/>
        <a:ext cx="4072953" cy="1100112"/>
      </dsp:txXfrm>
    </dsp:sp>
    <dsp:sp modelId="{D4EDF8FD-6203-154A-ACA5-74C0B151501C}">
      <dsp:nvSpPr>
        <dsp:cNvPr id="0" name=""/>
        <dsp:cNvSpPr/>
      </dsp:nvSpPr>
      <dsp:spPr>
        <a:xfrm>
          <a:off x="3483546" y="1724979"/>
          <a:ext cx="1741773" cy="199626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Данные о сайтах и их разделах</a:t>
          </a:r>
          <a:endParaRPr lang="ru-RU" sz="1400" kern="1200" dirty="0"/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10 700 </a:t>
          </a:r>
          <a:r>
            <a:rPr lang="ru-RU" sz="1400" kern="1200" dirty="0" smtClean="0"/>
            <a:t>участников панели, российских пользователей  12-54 лет</a:t>
          </a:r>
          <a:endParaRPr lang="ru-RU" sz="1400" kern="1200" dirty="0"/>
        </a:p>
      </dsp:txBody>
      <dsp:txXfrm>
        <a:off x="3483546" y="1724979"/>
        <a:ext cx="1741773" cy="1996269"/>
      </dsp:txXfrm>
    </dsp:sp>
    <dsp:sp modelId="{1C44F58D-DCDE-C444-89E4-C3436A2C0FB7}">
      <dsp:nvSpPr>
        <dsp:cNvPr id="0" name=""/>
        <dsp:cNvSpPr/>
      </dsp:nvSpPr>
      <dsp:spPr>
        <a:xfrm>
          <a:off x="5225319" y="1241413"/>
          <a:ext cx="2331180" cy="1100112"/>
        </a:xfrm>
        <a:prstGeom prst="rightArrow">
          <a:avLst>
            <a:gd name="adj1" fmla="val 5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254000" bIns="174643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solidFill>
                <a:schemeClr val="tx1"/>
              </a:solidFill>
            </a:rPr>
            <a:t>User-centric  </a:t>
          </a:r>
          <a:r>
            <a:rPr lang="ru-RU" sz="1500" kern="1200" dirty="0" smtClean="0">
              <a:solidFill>
                <a:schemeClr val="tx1"/>
              </a:solidFill>
            </a:rPr>
            <a:t>панель</a:t>
          </a:r>
          <a:endParaRPr lang="ru-RU" sz="1500" kern="1200" dirty="0">
            <a:solidFill>
              <a:schemeClr val="tx1"/>
            </a:solidFill>
          </a:endParaRPr>
        </a:p>
      </dsp:txBody>
      <dsp:txXfrm>
        <a:off x="5225319" y="1241413"/>
        <a:ext cx="2331180" cy="1100112"/>
      </dsp:txXfrm>
    </dsp:sp>
    <dsp:sp modelId="{0A7255E1-F8B3-6943-883B-53B69821CA40}">
      <dsp:nvSpPr>
        <dsp:cNvPr id="0" name=""/>
        <dsp:cNvSpPr/>
      </dsp:nvSpPr>
      <dsp:spPr>
        <a:xfrm>
          <a:off x="5225319" y="2091553"/>
          <a:ext cx="1757641" cy="201966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Информация о сайтах</a:t>
          </a:r>
          <a:r>
            <a:rPr lang="en-US" sz="1400" kern="1200" dirty="0" smtClean="0"/>
            <a:t> </a:t>
          </a:r>
          <a:r>
            <a:rPr lang="ru-RU" sz="1400" kern="1200" dirty="0" smtClean="0"/>
            <a:t>зоны </a:t>
          </a:r>
          <a:r>
            <a:rPr lang="en-US" sz="1400" kern="1200" dirty="0" smtClean="0"/>
            <a:t>.com</a:t>
          </a:r>
          <a:endParaRPr lang="ru-RU" sz="1400" kern="1200" dirty="0"/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Более 20 000 </a:t>
          </a:r>
          <a:r>
            <a:rPr lang="ru-RU" sz="1400" kern="1200" dirty="0" err="1" smtClean="0"/>
            <a:t>панелистов</a:t>
          </a:r>
          <a:r>
            <a:rPr lang="en-US" sz="1400" kern="1200" dirty="0" smtClean="0"/>
            <a:t> </a:t>
          </a:r>
          <a:r>
            <a:rPr lang="ru-RU" sz="1400" kern="1200" dirty="0" smtClean="0"/>
            <a:t>до конца 2011г.</a:t>
          </a:r>
        </a:p>
      </dsp:txBody>
      <dsp:txXfrm>
        <a:off x="5225319" y="2091553"/>
        <a:ext cx="1757641" cy="201966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34F18F3-5550-6642-B50C-58884902B1A8}">
      <dsp:nvSpPr>
        <dsp:cNvPr id="0" name=""/>
        <dsp:cNvSpPr/>
      </dsp:nvSpPr>
      <dsp:spPr>
        <a:xfrm>
          <a:off x="1696188" y="3538134"/>
          <a:ext cx="3845107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27BC8F-0162-944B-8274-31C54EAB91F3}">
      <dsp:nvSpPr>
        <dsp:cNvPr id="0" name=""/>
        <dsp:cNvSpPr/>
      </dsp:nvSpPr>
      <dsp:spPr>
        <a:xfrm>
          <a:off x="1696188" y="2578204"/>
          <a:ext cx="3201003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ED49E1-F14C-284C-8057-44AAF6E378DC}">
      <dsp:nvSpPr>
        <dsp:cNvPr id="0" name=""/>
        <dsp:cNvSpPr/>
      </dsp:nvSpPr>
      <dsp:spPr>
        <a:xfrm>
          <a:off x="1696188" y="1577950"/>
          <a:ext cx="3201003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A8A3D8-FD84-C54D-BE1C-8983B501A0C0}">
      <dsp:nvSpPr>
        <dsp:cNvPr id="0" name=""/>
        <dsp:cNvSpPr/>
      </dsp:nvSpPr>
      <dsp:spPr>
        <a:xfrm>
          <a:off x="1719605" y="731423"/>
          <a:ext cx="3845107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D8FF97-E03C-5B46-9FA1-C18033E60698}">
      <dsp:nvSpPr>
        <dsp:cNvPr id="0" name=""/>
        <dsp:cNvSpPr/>
      </dsp:nvSpPr>
      <dsp:spPr>
        <a:xfrm>
          <a:off x="256185" y="690707"/>
          <a:ext cx="2880005" cy="2880005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innerShdw blurRad="50800" dist="25400" dir="13500000">
            <a:srgbClr val="FFFFFF">
              <a:alpha val="75000"/>
            </a:srgbClr>
          </a:innerShdw>
          <a:outerShdw blurRad="63500" dist="25400" dir="5400000" rotWithShape="0">
            <a:srgbClr val="808080">
              <a:alpha val="7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ADD272A-BE61-C640-88AA-4BD67704D168}">
      <dsp:nvSpPr>
        <dsp:cNvPr id="0" name=""/>
        <dsp:cNvSpPr/>
      </dsp:nvSpPr>
      <dsp:spPr>
        <a:xfrm>
          <a:off x="321074" y="321355"/>
          <a:ext cx="2498344" cy="266093"/>
        </a:xfrm>
        <a:prstGeom prst="rect">
          <a:avLst/>
        </a:prstGeom>
        <a:noFill/>
        <a:ln>
          <a:noFill/>
        </a:ln>
        <a:effectLst>
          <a:innerShdw blurRad="50800" dist="25400" dir="13500000">
            <a:srgbClr val="FFFFFF">
              <a:alpha val="75000"/>
            </a:srgbClr>
          </a:innerShdw>
          <a:outerShdw blurRad="63500" dist="25400" dir="5400000" rotWithShape="0">
            <a:srgbClr val="808080">
              <a:alpha val="75000"/>
            </a:srgbClr>
          </a:outerShdw>
        </a:effectLst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 smtClean="0">
              <a:solidFill>
                <a:schemeClr val="accent1"/>
              </a:solidFill>
              <a:effectLst/>
            </a:rPr>
            <a:t>Россия</a:t>
          </a:r>
          <a:r>
            <a:rPr lang="en-US" sz="2400" b="0" kern="1200" dirty="0" smtClean="0">
              <a:solidFill>
                <a:schemeClr val="accent1"/>
              </a:solidFill>
              <a:effectLst/>
            </a:rPr>
            <a:t> 100 000+</a:t>
          </a:r>
          <a:r>
            <a:rPr lang="ru-RU" sz="2400" b="0" kern="1200" dirty="0" smtClean="0">
              <a:solidFill>
                <a:schemeClr val="accent1"/>
              </a:solidFill>
              <a:effectLst/>
            </a:rPr>
            <a:t> </a:t>
          </a:r>
          <a:r>
            <a:rPr lang="en-US" sz="2400" b="0" kern="1200" dirty="0" smtClean="0">
              <a:solidFill>
                <a:schemeClr val="accent1"/>
              </a:solidFill>
              <a:effectLst/>
            </a:rPr>
            <a:t/>
          </a:r>
          <a:br>
            <a:rPr lang="en-US" sz="2400" b="0" kern="1200" dirty="0" smtClean="0">
              <a:solidFill>
                <a:schemeClr val="accent1"/>
              </a:solidFill>
              <a:effectLst/>
            </a:rPr>
          </a:br>
          <a:r>
            <a:rPr lang="ru-RU" sz="2400" b="0" kern="1200" dirty="0" smtClean="0">
              <a:solidFill>
                <a:schemeClr val="accent1"/>
              </a:solidFill>
              <a:effectLst/>
            </a:rPr>
            <a:t>= 100</a:t>
          </a:r>
          <a:r>
            <a:rPr lang="en-US" sz="2400" b="0" kern="1200" dirty="0" smtClean="0">
              <a:solidFill>
                <a:schemeClr val="accent1"/>
              </a:solidFill>
              <a:effectLst/>
            </a:rPr>
            <a:t>%</a:t>
          </a:r>
          <a:endParaRPr lang="ru-RU" sz="2400" b="0" kern="1200" dirty="0">
            <a:solidFill>
              <a:schemeClr val="accent1"/>
            </a:solidFill>
            <a:effectLst/>
          </a:endParaRPr>
        </a:p>
      </dsp:txBody>
      <dsp:txXfrm>
        <a:off x="321074" y="321355"/>
        <a:ext cx="2498344" cy="266093"/>
      </dsp:txXfrm>
    </dsp:sp>
    <dsp:sp modelId="{3F56AC22-226D-8544-BA40-384C68E2765D}">
      <dsp:nvSpPr>
        <dsp:cNvPr id="0" name=""/>
        <dsp:cNvSpPr/>
      </dsp:nvSpPr>
      <dsp:spPr>
        <a:xfrm>
          <a:off x="4633392" y="77904"/>
          <a:ext cx="1007997" cy="1007997"/>
        </a:xfrm>
        <a:prstGeom prst="ellipse">
          <a:avLst/>
        </a:prstGeom>
        <a:blipFill>
          <a:blip xmlns:r="http://schemas.openxmlformats.org/officeDocument/2006/relationships" r:embed="rId11">
            <a:extLst>
              <a:ext uri="{BEBA8EAE-BF5A-486C-A8C5-ECC9F3942E4B}">
                <a14:imgProps xmlns:a14="http://schemas.microsoft.com/office/drawing/2010/main" xmlns="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568252A-9EF1-FC46-8DFB-73B84149A636}">
      <dsp:nvSpPr>
        <dsp:cNvPr id="0" name=""/>
        <dsp:cNvSpPr/>
      </dsp:nvSpPr>
      <dsp:spPr>
        <a:xfrm>
          <a:off x="5976362" y="77904"/>
          <a:ext cx="1580108" cy="8588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0" rIns="762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Москва </a:t>
          </a:r>
          <a:r>
            <a:rPr lang="ru-RU" sz="2800" b="1" kern="1200" dirty="0" smtClean="0">
              <a:solidFill>
                <a:schemeClr val="accent3"/>
              </a:solidFill>
            </a:rPr>
            <a:t>18</a:t>
          </a:r>
          <a:r>
            <a:rPr lang="en-US" sz="2800" b="1" kern="1200" dirty="0" smtClean="0">
              <a:solidFill>
                <a:schemeClr val="accent3"/>
              </a:solidFill>
            </a:rPr>
            <a:t>%</a:t>
          </a:r>
          <a:endParaRPr lang="ru-RU" sz="2800" b="1" kern="1200" dirty="0">
            <a:solidFill>
              <a:schemeClr val="accent3"/>
            </a:solidFill>
          </a:endParaRPr>
        </a:p>
      </dsp:txBody>
      <dsp:txXfrm>
        <a:off x="5976362" y="77904"/>
        <a:ext cx="1580108" cy="858805"/>
      </dsp:txXfrm>
    </dsp:sp>
    <dsp:sp modelId="{B2DCA62D-85C3-E945-839C-F2727E74465B}">
      <dsp:nvSpPr>
        <dsp:cNvPr id="0" name=""/>
        <dsp:cNvSpPr/>
      </dsp:nvSpPr>
      <dsp:spPr>
        <a:xfrm>
          <a:off x="4195508" y="1061332"/>
          <a:ext cx="719996" cy="719996"/>
        </a:xfrm>
        <a:prstGeom prst="ellipse">
          <a:avLst/>
        </a:prstGeom>
        <a:blipFill>
          <a:blip xmlns:r="http://schemas.openxmlformats.org/officeDocument/2006/relationships" r:embed="rId12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innerShdw blurRad="50800" dist="25400" dir="13500000">
            <a:srgbClr val="FFFFFF">
              <a:alpha val="75000"/>
            </a:srgbClr>
          </a:innerShdw>
          <a:outerShdw blurRad="63500" dist="25400" dir="5400000" rotWithShape="0">
            <a:srgbClr val="808080">
              <a:alpha val="7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81A498E-B58A-9D4B-96A4-953876F91352}">
      <dsp:nvSpPr>
        <dsp:cNvPr id="0" name=""/>
        <dsp:cNvSpPr/>
      </dsp:nvSpPr>
      <dsp:spPr>
        <a:xfrm>
          <a:off x="4887454" y="1046951"/>
          <a:ext cx="2224067" cy="8588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0" rIns="762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Петербург</a:t>
          </a:r>
          <a:r>
            <a:rPr lang="en-US" sz="2000" kern="1200" dirty="0" smtClean="0"/>
            <a:t> </a:t>
          </a:r>
          <a:r>
            <a:rPr lang="ru-RU" sz="2800" b="1" kern="1200" dirty="0" smtClean="0">
              <a:solidFill>
                <a:schemeClr val="accent1"/>
              </a:solidFill>
            </a:rPr>
            <a:t>8</a:t>
          </a:r>
          <a:r>
            <a:rPr lang="en-US" sz="2800" b="1" kern="1200" dirty="0" smtClean="0">
              <a:solidFill>
                <a:schemeClr val="accent1"/>
              </a:solidFill>
            </a:rPr>
            <a:t>%</a:t>
          </a:r>
          <a:endParaRPr lang="ru-RU" sz="2800" b="1" kern="1200" dirty="0">
            <a:solidFill>
              <a:schemeClr val="accent1"/>
            </a:solidFill>
          </a:endParaRPr>
        </a:p>
      </dsp:txBody>
      <dsp:txXfrm>
        <a:off x="4887454" y="1046951"/>
        <a:ext cx="2224067" cy="858805"/>
      </dsp:txXfrm>
    </dsp:sp>
    <dsp:sp modelId="{904AE1F9-5DD0-F348-AC6F-EBCD5266BFBA}">
      <dsp:nvSpPr>
        <dsp:cNvPr id="0" name=""/>
        <dsp:cNvSpPr/>
      </dsp:nvSpPr>
      <dsp:spPr>
        <a:xfrm>
          <a:off x="3941851" y="1917160"/>
          <a:ext cx="1055996" cy="1055996"/>
        </a:xfrm>
        <a:prstGeom prst="ellipse">
          <a:avLst/>
        </a:prstGeom>
        <a:blipFill>
          <a:blip xmlns:r="http://schemas.openxmlformats.org/officeDocument/2006/relationships" r:embed="rId13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1283E6C-9843-964D-ACB0-741BECDC4A31}">
      <dsp:nvSpPr>
        <dsp:cNvPr id="0" name=""/>
        <dsp:cNvSpPr/>
      </dsp:nvSpPr>
      <dsp:spPr>
        <a:xfrm>
          <a:off x="5243160" y="1926311"/>
          <a:ext cx="2224544" cy="8588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0" rIns="762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Другие «</a:t>
          </a:r>
          <a:r>
            <a:rPr lang="ru-RU" sz="2000" kern="1200" dirty="0" err="1" smtClean="0"/>
            <a:t>миллионники</a:t>
          </a:r>
          <a:r>
            <a:rPr lang="ru-RU" sz="2000" kern="1200" dirty="0" smtClean="0"/>
            <a:t>»</a:t>
          </a:r>
          <a:r>
            <a:rPr lang="en-US" sz="2000" kern="1200" dirty="0" smtClean="0"/>
            <a:t> </a:t>
          </a:r>
          <a:r>
            <a:rPr lang="ru-RU" sz="2800" b="1" kern="1200" dirty="0" smtClean="0">
              <a:solidFill>
                <a:schemeClr val="accent5">
                  <a:lumMod val="75000"/>
                </a:schemeClr>
              </a:solidFill>
            </a:rPr>
            <a:t>22</a:t>
          </a:r>
          <a:r>
            <a:rPr lang="en-US" sz="2800" b="1" kern="1200" dirty="0" smtClean="0">
              <a:solidFill>
                <a:schemeClr val="accent5">
                  <a:lumMod val="75000"/>
                </a:schemeClr>
              </a:solidFill>
            </a:rPr>
            <a:t>%</a:t>
          </a:r>
          <a:endParaRPr lang="ru-RU" sz="2800" b="1" kern="1200" dirty="0">
            <a:solidFill>
              <a:schemeClr val="accent5">
                <a:lumMod val="75000"/>
              </a:schemeClr>
            </a:solidFill>
          </a:endParaRPr>
        </a:p>
      </dsp:txBody>
      <dsp:txXfrm>
        <a:off x="5243160" y="1926311"/>
        <a:ext cx="2224544" cy="858805"/>
      </dsp:txXfrm>
    </dsp:sp>
    <dsp:sp modelId="{B1E3A8E8-3412-0B4B-9B81-B3BD76422B1D}">
      <dsp:nvSpPr>
        <dsp:cNvPr id="0" name=""/>
        <dsp:cNvSpPr/>
      </dsp:nvSpPr>
      <dsp:spPr>
        <a:xfrm>
          <a:off x="4152491" y="2957145"/>
          <a:ext cx="1548005" cy="1548005"/>
        </a:xfrm>
        <a:prstGeom prst="ellipse">
          <a:avLst/>
        </a:prstGeom>
        <a:blipFill>
          <a:blip xmlns:r="http://schemas.openxmlformats.org/officeDocument/2006/relationships" r:embed="rId14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innerShdw blurRad="50800" dist="25400" dir="13500000">
            <a:srgbClr val="FFFFFF">
              <a:alpha val="75000"/>
            </a:srgbClr>
          </a:innerShdw>
          <a:outerShdw blurRad="63500" dist="25400" dir="5400000" rotWithShape="0">
            <a:srgbClr val="808080">
              <a:alpha val="7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AB31273-AA6F-B44D-9698-384965D94563}">
      <dsp:nvSpPr>
        <dsp:cNvPr id="0" name=""/>
        <dsp:cNvSpPr/>
      </dsp:nvSpPr>
      <dsp:spPr>
        <a:xfrm>
          <a:off x="5849241" y="3090873"/>
          <a:ext cx="1579282" cy="8588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0" rIns="762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Города 100-799 </a:t>
          </a:r>
          <a:r>
            <a:rPr lang="ru-RU" sz="2800" b="1" kern="1200" dirty="0" smtClean="0">
              <a:solidFill>
                <a:srgbClr val="660066"/>
              </a:solidFill>
            </a:rPr>
            <a:t>53</a:t>
          </a:r>
          <a:r>
            <a:rPr lang="en-US" sz="2800" b="1" kern="1200" dirty="0" smtClean="0">
              <a:solidFill>
                <a:srgbClr val="660066"/>
              </a:solidFill>
            </a:rPr>
            <a:t>%</a:t>
          </a:r>
          <a:endParaRPr lang="ru-RU" sz="2000" b="1" kern="1200" dirty="0">
            <a:solidFill>
              <a:srgbClr val="660066"/>
            </a:solidFill>
          </a:endParaRPr>
        </a:p>
      </dsp:txBody>
      <dsp:txXfrm>
        <a:off x="5849241" y="3090873"/>
        <a:ext cx="1579282" cy="85880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A1D6813-CCBF-493B-A2E4-F3660157B646}">
      <dsp:nvSpPr>
        <dsp:cNvPr id="0" name=""/>
        <dsp:cNvSpPr/>
      </dsp:nvSpPr>
      <dsp:spPr>
        <a:xfrm>
          <a:off x="1627" y="91864"/>
          <a:ext cx="2006998" cy="892566"/>
        </a:xfrm>
        <a:prstGeom prst="roundRect">
          <a:avLst>
            <a:gd name="adj" fmla="val 10000"/>
          </a:avLst>
        </a:prstGeom>
        <a:solidFill>
          <a:schemeClr val="accent1"/>
        </a:solidFill>
        <a:ln w="254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199136" tIns="199136" rIns="199136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dirty="0" smtClean="0"/>
            <a:t>2007</a:t>
          </a:r>
          <a:endParaRPr lang="ru-RU" sz="2800" b="0" kern="1200" dirty="0"/>
        </a:p>
      </dsp:txBody>
      <dsp:txXfrm>
        <a:off x="1627" y="91864"/>
        <a:ext cx="2006998" cy="595043"/>
      </dsp:txXfrm>
    </dsp:sp>
    <dsp:sp modelId="{9BDC4D05-A717-490F-AAA9-32E96A3ECDA3}">
      <dsp:nvSpPr>
        <dsp:cNvPr id="0" name=""/>
        <dsp:cNvSpPr/>
      </dsp:nvSpPr>
      <dsp:spPr>
        <a:xfrm>
          <a:off x="256953" y="678245"/>
          <a:ext cx="2428481" cy="790286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143 канала</a:t>
          </a:r>
          <a:endParaRPr lang="ru-RU" sz="2400" kern="1200" dirty="0"/>
        </a:p>
      </dsp:txBody>
      <dsp:txXfrm>
        <a:off x="256953" y="678245"/>
        <a:ext cx="2428481" cy="790286"/>
      </dsp:txXfrm>
    </dsp:sp>
    <dsp:sp modelId="{47269DB5-F73E-4DB6-8B38-E965720020CD}">
      <dsp:nvSpPr>
        <dsp:cNvPr id="0" name=""/>
        <dsp:cNvSpPr/>
      </dsp:nvSpPr>
      <dsp:spPr>
        <a:xfrm>
          <a:off x="2429457" y="87079"/>
          <a:ext cx="892161" cy="604615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1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accent1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ln w="12700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>
        <a:off x="2429457" y="87079"/>
        <a:ext cx="892161" cy="604615"/>
      </dsp:txXfrm>
    </dsp:sp>
    <dsp:sp modelId="{E34F8D04-E00E-490E-9BFA-463F92FF72F9}">
      <dsp:nvSpPr>
        <dsp:cNvPr id="0" name=""/>
        <dsp:cNvSpPr/>
      </dsp:nvSpPr>
      <dsp:spPr>
        <a:xfrm>
          <a:off x="3691949" y="91864"/>
          <a:ext cx="2006998" cy="892566"/>
        </a:xfrm>
        <a:prstGeom prst="roundRect">
          <a:avLst>
            <a:gd name="adj" fmla="val 10000"/>
          </a:avLst>
        </a:prstGeom>
        <a:solidFill>
          <a:schemeClr val="accent1"/>
        </a:solidFill>
        <a:ln w="254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199136" tIns="199136" rIns="199136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dirty="0" smtClean="0"/>
            <a:t>2010</a:t>
          </a:r>
          <a:endParaRPr lang="ru-RU" sz="2800" b="0" kern="1200" dirty="0"/>
        </a:p>
      </dsp:txBody>
      <dsp:txXfrm>
        <a:off x="3691949" y="91864"/>
        <a:ext cx="2006998" cy="595043"/>
      </dsp:txXfrm>
    </dsp:sp>
    <dsp:sp modelId="{C1E377BB-74EE-4C2B-B724-BE91111FC809}">
      <dsp:nvSpPr>
        <dsp:cNvPr id="0" name=""/>
        <dsp:cNvSpPr/>
      </dsp:nvSpPr>
      <dsp:spPr>
        <a:xfrm>
          <a:off x="3934671" y="678245"/>
          <a:ext cx="2428481" cy="790286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225 каналов</a:t>
          </a:r>
          <a:endParaRPr lang="ru-RU" sz="2400" kern="1200" dirty="0"/>
        </a:p>
      </dsp:txBody>
      <dsp:txXfrm>
        <a:off x="3934671" y="678245"/>
        <a:ext cx="2428481" cy="790286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A1D6813-CCBF-493B-A2E4-F3660157B646}">
      <dsp:nvSpPr>
        <dsp:cNvPr id="0" name=""/>
        <dsp:cNvSpPr/>
      </dsp:nvSpPr>
      <dsp:spPr>
        <a:xfrm>
          <a:off x="1627" y="91864"/>
          <a:ext cx="2006998" cy="892566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99136" tIns="199136" rIns="199136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dirty="0" smtClean="0">
              <a:solidFill>
                <a:schemeClr val="bg1"/>
              </a:solidFill>
            </a:rPr>
            <a:t>2007</a:t>
          </a:r>
          <a:endParaRPr lang="ru-RU" sz="2800" b="0" kern="1200" dirty="0">
            <a:solidFill>
              <a:schemeClr val="bg1"/>
            </a:solidFill>
          </a:endParaRPr>
        </a:p>
      </dsp:txBody>
      <dsp:txXfrm>
        <a:off x="1627" y="91864"/>
        <a:ext cx="2006998" cy="595043"/>
      </dsp:txXfrm>
    </dsp:sp>
    <dsp:sp modelId="{9BDC4D05-A717-490F-AAA9-32E96A3ECDA3}">
      <dsp:nvSpPr>
        <dsp:cNvPr id="0" name=""/>
        <dsp:cNvSpPr/>
      </dsp:nvSpPr>
      <dsp:spPr>
        <a:xfrm>
          <a:off x="256953" y="678245"/>
          <a:ext cx="2428481" cy="790286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34%</a:t>
          </a:r>
          <a:endParaRPr lang="ru-RU" sz="2400" kern="1200" dirty="0"/>
        </a:p>
      </dsp:txBody>
      <dsp:txXfrm>
        <a:off x="256953" y="678245"/>
        <a:ext cx="2428481" cy="790286"/>
      </dsp:txXfrm>
    </dsp:sp>
    <dsp:sp modelId="{47269DB5-F73E-4DB6-8B38-E965720020CD}">
      <dsp:nvSpPr>
        <dsp:cNvPr id="0" name=""/>
        <dsp:cNvSpPr/>
      </dsp:nvSpPr>
      <dsp:spPr>
        <a:xfrm>
          <a:off x="2429457" y="87079"/>
          <a:ext cx="892161" cy="604615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2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accent2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ln w="12700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>
        <a:off x="2429457" y="87079"/>
        <a:ext cx="892161" cy="604615"/>
      </dsp:txXfrm>
    </dsp:sp>
    <dsp:sp modelId="{E34F8D04-E00E-490E-9BFA-463F92FF72F9}">
      <dsp:nvSpPr>
        <dsp:cNvPr id="0" name=""/>
        <dsp:cNvSpPr/>
      </dsp:nvSpPr>
      <dsp:spPr>
        <a:xfrm>
          <a:off x="3691949" y="91864"/>
          <a:ext cx="2006998" cy="892566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99136" tIns="199136" rIns="199136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dirty="0" smtClean="0">
              <a:solidFill>
                <a:schemeClr val="bg1"/>
              </a:solidFill>
            </a:rPr>
            <a:t>2010</a:t>
          </a:r>
          <a:endParaRPr lang="ru-RU" sz="2800" b="0" kern="1200" dirty="0">
            <a:solidFill>
              <a:schemeClr val="bg1"/>
            </a:solidFill>
          </a:endParaRPr>
        </a:p>
      </dsp:txBody>
      <dsp:txXfrm>
        <a:off x="3691949" y="91864"/>
        <a:ext cx="2006998" cy="595043"/>
      </dsp:txXfrm>
    </dsp:sp>
    <dsp:sp modelId="{C1E377BB-74EE-4C2B-B724-BE91111FC809}">
      <dsp:nvSpPr>
        <dsp:cNvPr id="0" name=""/>
        <dsp:cNvSpPr/>
      </dsp:nvSpPr>
      <dsp:spPr>
        <a:xfrm>
          <a:off x="3934671" y="678245"/>
          <a:ext cx="2428481" cy="790286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57%</a:t>
          </a:r>
          <a:endParaRPr lang="ru-RU" sz="2400" kern="1200" dirty="0"/>
        </a:p>
      </dsp:txBody>
      <dsp:txXfrm>
        <a:off x="3934671" y="678245"/>
        <a:ext cx="2428481" cy="790286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685CE06-4A76-49C1-A7AC-0CC937F46C41}">
      <dsp:nvSpPr>
        <dsp:cNvPr id="0" name=""/>
        <dsp:cNvSpPr/>
      </dsp:nvSpPr>
      <dsp:spPr>
        <a:xfrm rot="10800000">
          <a:off x="887960" y="1627"/>
          <a:ext cx="2825233" cy="705364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1046" tIns="68580" rIns="128016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bg1"/>
              </a:solidFill>
            </a:rPr>
            <a:t>4-17 лет     </a:t>
          </a:r>
          <a:r>
            <a:rPr lang="ru-RU" sz="2400" b="1" kern="1200" dirty="0" smtClean="0">
              <a:solidFill>
                <a:schemeClr val="bg1"/>
              </a:solidFill>
            </a:rPr>
            <a:t>14.2%</a:t>
          </a:r>
          <a:endParaRPr lang="ru-RU" sz="2400" b="1" kern="1200" dirty="0">
            <a:solidFill>
              <a:schemeClr val="bg1"/>
            </a:solidFill>
          </a:endParaRPr>
        </a:p>
      </dsp:txBody>
      <dsp:txXfrm rot="10800000">
        <a:off x="887960" y="1627"/>
        <a:ext cx="2825233" cy="705364"/>
      </dsp:txXfrm>
    </dsp:sp>
    <dsp:sp modelId="{32CC175A-30CE-4593-B154-16B520D16ECF}">
      <dsp:nvSpPr>
        <dsp:cNvPr id="0" name=""/>
        <dsp:cNvSpPr/>
      </dsp:nvSpPr>
      <dsp:spPr>
        <a:xfrm>
          <a:off x="535277" y="1627"/>
          <a:ext cx="705364" cy="705364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ECE8D5-5126-414C-ACA0-158C104DF592}">
      <dsp:nvSpPr>
        <dsp:cNvPr id="0" name=""/>
        <dsp:cNvSpPr/>
      </dsp:nvSpPr>
      <dsp:spPr>
        <a:xfrm rot="10800000">
          <a:off x="887960" y="917549"/>
          <a:ext cx="2825233" cy="705364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1046" tIns="68580" rIns="128016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18-34 года    </a:t>
          </a:r>
          <a:r>
            <a:rPr lang="ru-RU" sz="2400" b="1" kern="1200" dirty="0" smtClean="0"/>
            <a:t>9.1%</a:t>
          </a:r>
          <a:endParaRPr lang="ru-RU" sz="2400" b="1" kern="1200" dirty="0"/>
        </a:p>
      </dsp:txBody>
      <dsp:txXfrm rot="10800000">
        <a:off x="887960" y="917549"/>
        <a:ext cx="2825233" cy="705364"/>
      </dsp:txXfrm>
    </dsp:sp>
    <dsp:sp modelId="{5B9886A4-8751-4FFA-BC26-95446AA8D7BF}">
      <dsp:nvSpPr>
        <dsp:cNvPr id="0" name=""/>
        <dsp:cNvSpPr/>
      </dsp:nvSpPr>
      <dsp:spPr>
        <a:xfrm>
          <a:off x="535277" y="917549"/>
          <a:ext cx="705364" cy="705364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FC5191-23A2-499A-8811-1291998FCF85}">
      <dsp:nvSpPr>
        <dsp:cNvPr id="0" name=""/>
        <dsp:cNvSpPr/>
      </dsp:nvSpPr>
      <dsp:spPr>
        <a:xfrm rot="10800000">
          <a:off x="887960" y="1833470"/>
          <a:ext cx="2825233" cy="705364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1046" tIns="68580" rIns="128016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35-54 года    </a:t>
          </a:r>
          <a:r>
            <a:rPr lang="ru-RU" sz="2400" b="1" kern="1200" dirty="0" smtClean="0"/>
            <a:t>8.5%</a:t>
          </a:r>
          <a:endParaRPr lang="ru-RU" sz="2400" b="1" kern="1200" dirty="0"/>
        </a:p>
      </dsp:txBody>
      <dsp:txXfrm rot="10800000">
        <a:off x="887960" y="1833470"/>
        <a:ext cx="2825233" cy="705364"/>
      </dsp:txXfrm>
    </dsp:sp>
    <dsp:sp modelId="{03D57B42-6599-4AB1-8E05-2B6CB35346A8}">
      <dsp:nvSpPr>
        <dsp:cNvPr id="0" name=""/>
        <dsp:cNvSpPr/>
      </dsp:nvSpPr>
      <dsp:spPr>
        <a:xfrm>
          <a:off x="535277" y="1833470"/>
          <a:ext cx="705364" cy="705364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1263F4-C984-44E7-A59D-A22058ED610A}">
      <dsp:nvSpPr>
        <dsp:cNvPr id="0" name=""/>
        <dsp:cNvSpPr/>
      </dsp:nvSpPr>
      <dsp:spPr>
        <a:xfrm rot="10800000">
          <a:off x="887960" y="2749391"/>
          <a:ext cx="2825233" cy="705364"/>
        </a:xfrm>
        <a:prstGeom prst="homePlat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1046" tIns="68580" rIns="128016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bg1"/>
              </a:solidFill>
            </a:rPr>
            <a:t>55+ лет        </a:t>
          </a:r>
          <a:r>
            <a:rPr lang="ru-RU" sz="2400" b="1" kern="1200" dirty="0" smtClean="0">
              <a:solidFill>
                <a:schemeClr val="bg1"/>
              </a:solidFill>
            </a:rPr>
            <a:t>5.4%</a:t>
          </a:r>
          <a:endParaRPr lang="ru-RU" sz="2400" b="1" kern="1200" dirty="0">
            <a:solidFill>
              <a:schemeClr val="bg1"/>
            </a:solidFill>
          </a:endParaRPr>
        </a:p>
      </dsp:txBody>
      <dsp:txXfrm rot="10800000">
        <a:off x="887960" y="2749391"/>
        <a:ext cx="2825233" cy="705364"/>
      </dsp:txXfrm>
    </dsp:sp>
    <dsp:sp modelId="{CCBB6B24-564A-4A4B-96E0-B799A3021D23}">
      <dsp:nvSpPr>
        <dsp:cNvPr id="0" name=""/>
        <dsp:cNvSpPr/>
      </dsp:nvSpPr>
      <dsp:spPr>
        <a:xfrm>
          <a:off x="535277" y="2749391"/>
          <a:ext cx="705364" cy="705364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0.80399</cdr:x>
      <cdr:y>0.82253</cdr:y>
    </cdr:from>
    <cdr:to>
      <cdr:x>0.95211</cdr:x>
      <cdr:y>0.89646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145184" y="3618895"/>
          <a:ext cx="1132124" cy="32527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200" b="0" i="0" u="none" strike="noStrike" baseline="0" dirty="0" smtClean="0">
              <a:solidFill>
                <a:schemeClr val="accent1"/>
              </a:solidFill>
              <a:latin typeface="+mn-lt"/>
              <a:cs typeface="Arial Cyr"/>
            </a:rPr>
            <a:t>Минут в сутки</a:t>
          </a:r>
          <a:endParaRPr lang="ru-RU" sz="1200" b="0" i="0" u="none" strike="noStrike" baseline="0" dirty="0">
            <a:solidFill>
              <a:schemeClr val="accent1"/>
            </a:solidFill>
            <a:latin typeface="+mn-lt"/>
            <a:cs typeface="Arial Cyr"/>
          </a:endParaRPr>
        </a:p>
      </cdr:txBody>
    </cdr:sp>
  </cdr:relSizeAnchor>
  <cdr:relSizeAnchor xmlns:cdr="http://schemas.openxmlformats.org/drawingml/2006/chartDrawing">
    <cdr:from>
      <cdr:x>0</cdr:x>
      <cdr:y>0.34668</cdr:y>
    </cdr:from>
    <cdr:to>
      <cdr:x>0.038</cdr:x>
      <cdr:y>0.6515</cdr:y>
    </cdr:to>
    <cdr:sp macro="" textlink="">
      <cdr:nvSpPr>
        <cdr:cNvPr id="1027" name="Text Box 3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0" y="1525304"/>
          <a:ext cx="290447" cy="134112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vert="vert270" wrap="square" lIns="27432" tIns="22860" rIns="27432" bIns="0" anchor="ctr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ru-RU" sz="1200" dirty="0">
              <a:solidFill>
                <a:schemeClr val="accent1"/>
              </a:solidFill>
              <a:latin typeface="+mn-lt"/>
              <a:cs typeface="Arial Cyr"/>
            </a:rPr>
            <a:t> </a:t>
          </a:r>
          <a:r>
            <a:rPr lang="ru-RU" sz="1200" dirty="0" smtClean="0">
              <a:solidFill>
                <a:schemeClr val="accent1"/>
              </a:solidFill>
              <a:latin typeface="+mn-lt"/>
              <a:cs typeface="Arial Cyr"/>
            </a:rPr>
            <a:t>Дней в месяц</a:t>
          </a:r>
          <a:endParaRPr lang="ru-RU" sz="1200" b="0" i="0" u="none" strike="noStrike" baseline="0" dirty="0">
            <a:solidFill>
              <a:schemeClr val="accent1"/>
            </a:solidFill>
            <a:latin typeface="+mn-lt"/>
            <a:cs typeface="Arial Cyr"/>
          </a:endParaRPr>
        </a:p>
      </cdr:txBody>
    </cdr:sp>
  </cdr:relSizeAnchor>
  <cdr:relSizeAnchor xmlns:cdr="http://schemas.openxmlformats.org/drawingml/2006/chartDrawing">
    <cdr:from>
      <cdr:x>0.04386</cdr:x>
      <cdr:y>0.35383</cdr:y>
    </cdr:from>
    <cdr:to>
      <cdr:x>0.04386</cdr:x>
      <cdr:y>0.64475</cdr:y>
    </cdr:to>
    <cdr:sp macro="" textlink="">
      <cdr:nvSpPr>
        <cdr:cNvPr id="1028" name="Line 4"/>
        <cdr:cNvSpPr>
          <a:spLocks xmlns:a="http://schemas.openxmlformats.org/drawingml/2006/main" noChangeShapeType="1"/>
        </cdr:cNvSpPr>
      </cdr:nvSpPr>
      <cdr:spPr bwMode="auto">
        <a:xfrm xmlns:a="http://schemas.openxmlformats.org/drawingml/2006/main" flipH="1" flipV="1">
          <a:off x="335200" y="1556744"/>
          <a:ext cx="0" cy="1279966"/>
        </a:xfrm>
        <a:prstGeom xmlns:a="http://schemas.openxmlformats.org/drawingml/2006/main" prst="line">
          <a:avLst/>
        </a:prstGeom>
        <a:ln xmlns:a="http://schemas.openxmlformats.org/drawingml/2006/main">
          <a:headEnd/>
          <a:tailEnd type="triangle" w="med" len="med"/>
        </a:ln>
      </cdr:spPr>
      <cdr:style>
        <a:lnRef xmlns:a="http://schemas.openxmlformats.org/drawingml/2006/main" idx="3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0.80399</cdr:x>
      <cdr:y>0.89763</cdr:y>
    </cdr:from>
    <cdr:to>
      <cdr:x>0.94618</cdr:x>
      <cdr:y>0.89763</cdr:y>
    </cdr:to>
    <cdr:sp macro="" textlink="">
      <cdr:nvSpPr>
        <cdr:cNvPr id="6" name="Line 4"/>
        <cdr:cNvSpPr>
          <a:spLocks xmlns:a="http://schemas.openxmlformats.org/drawingml/2006/main" noChangeShapeType="1"/>
        </cdr:cNvSpPr>
      </cdr:nvSpPr>
      <cdr:spPr bwMode="auto">
        <a:xfrm xmlns:a="http://schemas.openxmlformats.org/drawingml/2006/main" rot="5400000" flipH="1" flipV="1">
          <a:off x="6688588" y="3405910"/>
          <a:ext cx="0" cy="1086807"/>
        </a:xfrm>
        <a:prstGeom xmlns:a="http://schemas.openxmlformats.org/drawingml/2006/main" prst="line">
          <a:avLst/>
        </a:prstGeom>
        <a:ln xmlns:a="http://schemas.openxmlformats.org/drawingml/2006/main">
          <a:headEnd/>
          <a:tailEnd type="triangle" w="med" len="med"/>
        </a:ln>
      </cdr:spPr>
      <cdr:style>
        <a:lnRef xmlns:a="http://schemas.openxmlformats.org/drawingml/2006/main" idx="3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latin typeface="Trebuchet MS"/>
            </a:defRPr>
          </a:lvl1pPr>
          <a:lvl2pPr marL="457200" indent="0">
            <a:defRPr sz="1100">
              <a:latin typeface="Trebuchet MS"/>
            </a:defRPr>
          </a:lvl2pPr>
          <a:lvl3pPr marL="914400" indent="0">
            <a:defRPr sz="1100">
              <a:latin typeface="Trebuchet MS"/>
            </a:defRPr>
          </a:lvl3pPr>
          <a:lvl4pPr marL="1371600" indent="0">
            <a:defRPr sz="1100">
              <a:latin typeface="Trebuchet MS"/>
            </a:defRPr>
          </a:lvl4pPr>
          <a:lvl5pPr marL="1828800" indent="0">
            <a:defRPr sz="1100">
              <a:latin typeface="Trebuchet MS"/>
            </a:defRPr>
          </a:lvl5pPr>
          <a:lvl6pPr marL="2286000" indent="0">
            <a:defRPr sz="1100">
              <a:latin typeface="Trebuchet MS"/>
            </a:defRPr>
          </a:lvl6pPr>
          <a:lvl7pPr marL="2743200" indent="0">
            <a:defRPr sz="1100">
              <a:latin typeface="Trebuchet MS"/>
            </a:defRPr>
          </a:lvl7pPr>
          <a:lvl8pPr marL="3200400" indent="0">
            <a:defRPr sz="1100">
              <a:latin typeface="Trebuchet MS"/>
            </a:defRPr>
          </a:lvl8pPr>
          <a:lvl9pPr marL="3657600" indent="0">
            <a:defRPr sz="1100">
              <a:latin typeface="Trebuchet MS"/>
            </a:defRPr>
          </a:lvl9pPr>
        </a:lstStyle>
        <a:p xmlns:a="http://schemas.openxmlformats.org/drawingml/2006/main">
          <a:endParaRPr lang="ru-RU">
            <a:solidFill>
              <a:schemeClr val="accent6">
                <a:lumMod val="75000"/>
              </a:schemeClr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0.20129</cdr:x>
      <cdr:y>0.74747</cdr:y>
    </cdr:from>
    <cdr:to>
      <cdr:x>0.3515</cdr:x>
      <cdr:y>0.83141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1538559" y="3288652"/>
          <a:ext cx="1148081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fontAlgn="b"/>
          <a:r>
            <a:rPr lang="ru-RU" sz="1800" dirty="0">
              <a:latin typeface="+mn-lt"/>
            </a:rPr>
            <a:t> </a:t>
          </a:r>
          <a:r>
            <a:rPr lang="ru-RU" sz="1800" dirty="0" smtClean="0">
              <a:latin typeface="+mn-lt"/>
            </a:rPr>
            <a:t> </a:t>
          </a:r>
          <a:r>
            <a:rPr lang="en-US" sz="1800" dirty="0" err="1" smtClean="0">
              <a:latin typeface="+mn-lt"/>
            </a:rPr>
            <a:t>Avito.ru</a:t>
          </a:r>
          <a:endParaRPr lang="pl-PL" sz="1800" dirty="0">
            <a:latin typeface="+mn-lt"/>
          </a:endParaRPr>
        </a:p>
      </cdr:txBody>
    </cdr:sp>
  </cdr:relSizeAnchor>
  <cdr:relSizeAnchor xmlns:cdr="http://schemas.openxmlformats.org/drawingml/2006/chartDrawing">
    <cdr:from>
      <cdr:x>0.08665</cdr:x>
      <cdr:y>0.83456</cdr:y>
    </cdr:from>
    <cdr:to>
      <cdr:x>0.21625</cdr:x>
      <cdr:y>0.91851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662259" y="3671842"/>
          <a:ext cx="990601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fontAlgn="b"/>
          <a:r>
            <a:rPr lang="ru-RU" sz="1800" dirty="0">
              <a:latin typeface="+mn-lt"/>
            </a:rPr>
            <a:t> </a:t>
          </a:r>
          <a:r>
            <a:rPr lang="en-US" sz="1800" dirty="0" err="1" smtClean="0">
              <a:latin typeface="+mn-lt"/>
            </a:rPr>
            <a:t>Vesti.ru</a:t>
          </a:r>
          <a:endParaRPr lang="pl-PL" sz="1800" dirty="0">
            <a:latin typeface="+mn-lt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0.81834</cdr:x>
      <cdr:y>0.0614</cdr:y>
    </cdr:from>
    <cdr:to>
      <cdr:x>0.982</cdr:x>
      <cdr:y>0.13834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479951" y="287362"/>
          <a:ext cx="1296000" cy="360040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ru-RU" sz="1800" dirty="0" smtClean="0"/>
            <a:t>55+ лет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0.81834</cdr:x>
      <cdr:y>0.30759</cdr:y>
    </cdr:from>
    <cdr:to>
      <cdr:x>0.982</cdr:x>
      <cdr:y>0.38452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479951" y="1439490"/>
          <a:ext cx="1296000" cy="360040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3">
            <a:shade val="50000"/>
          </a:schemeClr>
        </a:lnRef>
        <a:fillRef xmlns:a="http://schemas.openxmlformats.org/drawingml/2006/main" idx="1">
          <a:schemeClr val="accent3"/>
        </a:fillRef>
        <a:effectRef xmlns:a="http://schemas.openxmlformats.org/drawingml/2006/main" idx="0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ru-RU" sz="1800" dirty="0" smtClean="0"/>
            <a:t>35-54</a:t>
          </a:r>
          <a:r>
            <a:rPr lang="en-US" sz="1800" dirty="0" smtClean="0"/>
            <a:t> </a:t>
          </a:r>
          <a:r>
            <a:rPr lang="ru-RU" sz="1800" dirty="0" smtClean="0"/>
            <a:t>лет года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0.81834</cdr:x>
      <cdr:y>0.56916</cdr:y>
    </cdr:from>
    <cdr:to>
      <cdr:x>0.982</cdr:x>
      <cdr:y>0.64609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6479951" y="2663626"/>
          <a:ext cx="1296000" cy="360040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4">
            <a:shade val="50000"/>
          </a:schemeClr>
        </a:lnRef>
        <a:fillRef xmlns:a="http://schemas.openxmlformats.org/drawingml/2006/main" idx="1">
          <a:schemeClr val="accent4"/>
        </a:fillRef>
        <a:effectRef xmlns:a="http://schemas.openxmlformats.org/drawingml/2006/main" idx="0">
          <a:schemeClr val="accent4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ru-RU" sz="1800" dirty="0" smtClean="0"/>
            <a:t>18-34 лет года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0.81834</cdr:x>
      <cdr:y>0.69225</cdr:y>
    </cdr:from>
    <cdr:to>
      <cdr:x>0.982</cdr:x>
      <cdr:y>0.76918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6479951" y="3239690"/>
          <a:ext cx="1296000" cy="360040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2">
            <a:shade val="50000"/>
          </a:schemeClr>
        </a:lnRef>
        <a:fillRef xmlns:a="http://schemas.openxmlformats.org/drawingml/2006/main" idx="1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ru-RU" sz="1800" dirty="0" smtClean="0">
              <a:solidFill>
                <a:schemeClr val="bg1"/>
              </a:solidFill>
            </a:rPr>
            <a:t>4-17 лет</a:t>
          </a:r>
          <a:endParaRPr lang="ru-RU" sz="1800" dirty="0">
            <a:solidFill>
              <a:schemeClr val="bg1"/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0.06849</cdr:x>
      <cdr:y>0.0029</cdr:y>
    </cdr:from>
    <cdr:to>
      <cdr:x>0.11301</cdr:x>
      <cdr:y>0.36354</cdr:y>
    </cdr:to>
    <cdr:grpSp>
      <cdr:nvGrpSpPr>
        <cdr:cNvPr id="3" name="Группа 2"/>
        <cdr:cNvGrpSpPr/>
      </cdr:nvGrpSpPr>
      <cdr:grpSpPr>
        <a:xfrm xmlns:a="http://schemas.openxmlformats.org/drawingml/2006/main">
          <a:off x="523492" y="12759"/>
          <a:ext cx="340282" cy="1586715"/>
          <a:chOff x="322550" y="1210340"/>
          <a:chExt cx="340274" cy="1586731"/>
        </a:xfrm>
      </cdr:grpSpPr>
      <cdr:sp macro="" textlink="">
        <cdr:nvSpPr>
          <cdr:cNvPr id="1027" name="Text Box 3"/>
          <cdr:cNvSpPr txBox="1">
            <a:spLocks xmlns:a="http://schemas.openxmlformats.org/drawingml/2006/main" noChangeArrowheads="1"/>
          </cdr:cNvSpPr>
        </cdr:nvSpPr>
        <cdr:spPr bwMode="auto">
          <a:xfrm xmlns:a="http://schemas.openxmlformats.org/drawingml/2006/main">
            <a:off x="322550" y="1210340"/>
            <a:ext cx="250470" cy="158673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>
            <a:noFill/>
            <a:miter lim="800000"/>
            <a:headEnd/>
            <a:tailEnd/>
          </a:ln>
        </cdr:spPr>
        <cdr:txBody>
          <a:bodyPr xmlns:a="http://schemas.openxmlformats.org/drawingml/2006/main" vertOverflow="clip" vert="vert270" wrap="square" lIns="27432" tIns="22860" rIns="27432" bIns="0" anchor="ctr" upright="1"/>
          <a:lstStyle xmlns:a="http://schemas.openxmlformats.org/drawingml/2006/main"/>
          <a:p xmlns:a="http://schemas.openxmlformats.org/drawingml/2006/main">
            <a:pPr algn="r" rtl="0">
              <a:defRPr sz="1000"/>
            </a:pPr>
            <a:r>
              <a:rPr lang="ru-RU" sz="1200" dirty="0">
                <a:solidFill>
                  <a:schemeClr val="accent1"/>
                </a:solidFill>
                <a:latin typeface="+mn-lt"/>
                <a:cs typeface="Arial Cyr"/>
              </a:rPr>
              <a:t> </a:t>
            </a:r>
            <a:r>
              <a:rPr lang="ru-RU" sz="1200" dirty="0" smtClean="0">
                <a:solidFill>
                  <a:schemeClr val="accent1"/>
                </a:solidFill>
                <a:cs typeface="Arial Cyr"/>
              </a:rPr>
              <a:t>Время </a:t>
            </a:r>
            <a:r>
              <a:rPr lang="ru-RU" sz="1200" dirty="0" err="1" smtClean="0">
                <a:solidFill>
                  <a:schemeClr val="accent1"/>
                </a:solidFill>
                <a:cs typeface="Arial Cyr"/>
              </a:rPr>
              <a:t>конакта</a:t>
            </a:r>
            <a:r>
              <a:rPr lang="ru-RU" sz="1200" dirty="0" smtClean="0">
                <a:solidFill>
                  <a:schemeClr val="accent1"/>
                </a:solidFill>
                <a:cs typeface="Arial Cyr"/>
              </a:rPr>
              <a:t>, мин.</a:t>
            </a:r>
            <a:endParaRPr lang="ru-RU" sz="1200" b="0" i="0" u="none" strike="noStrike" baseline="0" dirty="0">
              <a:solidFill>
                <a:schemeClr val="accent1"/>
              </a:solidFill>
              <a:latin typeface="+mn-lt"/>
              <a:cs typeface="Arial Cyr"/>
            </a:endParaRPr>
          </a:p>
        </cdr:txBody>
      </cdr:sp>
      <cdr:sp macro="" textlink="">
        <cdr:nvSpPr>
          <cdr:cNvPr id="1028" name="Line 4"/>
          <cdr:cNvSpPr>
            <a:spLocks xmlns:a="http://schemas.openxmlformats.org/drawingml/2006/main" noChangeShapeType="1"/>
          </cdr:cNvSpPr>
        </cdr:nvSpPr>
        <cdr:spPr bwMode="auto">
          <a:xfrm xmlns:a="http://schemas.openxmlformats.org/drawingml/2006/main" flipH="1" flipV="1">
            <a:off x="662824" y="1234748"/>
            <a:ext cx="0" cy="1439999"/>
          </a:xfrm>
          <a:prstGeom xmlns:a="http://schemas.openxmlformats.org/drawingml/2006/main" prst="line">
            <a:avLst/>
          </a:prstGeom>
          <a:ln xmlns:a="http://schemas.openxmlformats.org/drawingml/2006/main">
            <a:headEnd/>
            <a:tailEnd type="triangle" w="med" len="med"/>
          </a:ln>
        </cdr:spPr>
        <cdr:style>
          <a:lnRef xmlns:a="http://schemas.openxmlformats.org/drawingml/2006/main" idx="3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2">
            <a:schemeClr val="accent1"/>
          </a:effectRef>
          <a:fontRef xmlns:a="http://schemas.openxmlformats.org/drawingml/2006/main" idx="minor">
            <a:schemeClr val="tx1"/>
          </a:fontRef>
        </cdr:style>
        <cdr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ru-RU"/>
          </a:p>
        </cdr:txBody>
      </cdr:sp>
    </cdr:grpSp>
  </cdr:relSizeAnchor>
  <cdr:relSizeAnchor xmlns:cdr="http://schemas.openxmlformats.org/drawingml/2006/chartDrawing">
    <cdr:from>
      <cdr:x>0.79433</cdr:x>
      <cdr:y>0.8493</cdr:y>
    </cdr:from>
    <cdr:to>
      <cdr:x>0.98861</cdr:x>
      <cdr:y>0.92323</cdr:y>
    </cdr:to>
    <cdr:grpSp>
      <cdr:nvGrpSpPr>
        <cdr:cNvPr id="2" name="Группа 1"/>
        <cdr:cNvGrpSpPr/>
      </cdr:nvGrpSpPr>
      <cdr:grpSpPr>
        <a:xfrm xmlns:a="http://schemas.openxmlformats.org/drawingml/2006/main">
          <a:off x="6071336" y="3736681"/>
          <a:ext cx="1484948" cy="325272"/>
          <a:chOff x="6158394" y="914588"/>
          <a:chExt cx="1484948" cy="325271"/>
        </a:xfrm>
      </cdr:grpSpPr>
      <cdr:sp macro="" textlink="">
        <cdr:nvSpPr>
          <cdr:cNvPr id="1025" name="Text Box 1"/>
          <cdr:cNvSpPr txBox="1">
            <a:spLocks xmlns:a="http://schemas.openxmlformats.org/drawingml/2006/main" noChangeArrowheads="1"/>
          </cdr:cNvSpPr>
        </cdr:nvSpPr>
        <cdr:spPr bwMode="auto">
          <a:xfrm xmlns:a="http://schemas.openxmlformats.org/drawingml/2006/main">
            <a:off x="6158394" y="914588"/>
            <a:ext cx="1484948" cy="32527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9525">
            <a:noFill/>
            <a:miter lim="800000"/>
            <a:headEnd/>
            <a:tailEnd/>
          </a:ln>
        </cdr:spPr>
        <cdr:txBody>
          <a:bodyPr xmlns:a="http://schemas.openxmlformats.org/drawingml/2006/main" vertOverflow="clip" wrap="square" lIns="27432" tIns="22860" rIns="0" bIns="0" anchor="t" upright="1"/>
          <a:lstStyle xmlns:a="http://schemas.openxmlformats.org/drawingml/2006/main"/>
          <a:p xmlns:a="http://schemas.openxmlformats.org/drawingml/2006/main">
            <a:pPr algn="l" rtl="0">
              <a:defRPr sz="1000"/>
            </a:pPr>
            <a:r>
              <a:rPr lang="ru-RU" sz="1200" b="0" i="0" u="none" strike="noStrike" baseline="0" dirty="0" smtClean="0">
                <a:solidFill>
                  <a:schemeClr val="accent1"/>
                </a:solidFill>
                <a:latin typeface="+mn-lt"/>
                <a:cs typeface="Arial Cyr"/>
              </a:rPr>
              <a:t>Охват, %</a:t>
            </a:r>
            <a:endParaRPr lang="ru-RU" sz="1200" b="0" i="0" u="none" strike="noStrike" baseline="0" dirty="0">
              <a:solidFill>
                <a:schemeClr val="accent1"/>
              </a:solidFill>
              <a:latin typeface="+mn-lt"/>
              <a:cs typeface="Arial Cyr"/>
            </a:endParaRPr>
          </a:p>
        </cdr:txBody>
      </cdr:sp>
      <cdr:sp macro="" textlink="">
        <cdr:nvSpPr>
          <cdr:cNvPr id="6" name="Line 4"/>
          <cdr:cNvSpPr>
            <a:spLocks xmlns:a="http://schemas.openxmlformats.org/drawingml/2006/main" noChangeShapeType="1"/>
          </cdr:cNvSpPr>
        </cdr:nvSpPr>
        <cdr:spPr bwMode="auto">
          <a:xfrm xmlns:a="http://schemas.openxmlformats.org/drawingml/2006/main" rot="5400000" flipH="1" flipV="1">
            <a:off x="6759833" y="673205"/>
            <a:ext cx="0" cy="1086807"/>
          </a:xfrm>
          <a:prstGeom xmlns:a="http://schemas.openxmlformats.org/drawingml/2006/main" prst="line">
            <a:avLst/>
          </a:prstGeom>
          <a:ln xmlns:a="http://schemas.openxmlformats.org/drawingml/2006/main">
            <a:headEnd/>
            <a:tailEnd type="triangle" w="med" len="med"/>
          </a:ln>
        </cdr:spPr>
        <cdr:style>
          <a:lnRef xmlns:a="http://schemas.openxmlformats.org/drawingml/2006/main" idx="3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2">
            <a:schemeClr val="accent1"/>
          </a:effectRef>
          <a:fontRef xmlns:a="http://schemas.openxmlformats.org/drawingml/2006/main" idx="minor">
            <a:schemeClr val="tx1"/>
          </a:fontRef>
        </cdr:style>
        <cdr:txBody>
          <a:bodyPr xmlns:a="http://schemas.openxmlformats.org/drawingml/2006/main"/>
          <a:lstStyle xmlns:a="http://schemas.openxmlformats.org/drawingml/2006/main">
            <a:lvl1pPr marL="0" indent="0">
              <a:defRPr sz="1100">
                <a:latin typeface="Trebuchet MS"/>
              </a:defRPr>
            </a:lvl1pPr>
            <a:lvl2pPr marL="457200" indent="0">
              <a:defRPr sz="1100">
                <a:latin typeface="Trebuchet MS"/>
              </a:defRPr>
            </a:lvl2pPr>
            <a:lvl3pPr marL="914400" indent="0">
              <a:defRPr sz="1100">
                <a:latin typeface="Trebuchet MS"/>
              </a:defRPr>
            </a:lvl3pPr>
            <a:lvl4pPr marL="1371600" indent="0">
              <a:defRPr sz="1100">
                <a:latin typeface="Trebuchet MS"/>
              </a:defRPr>
            </a:lvl4pPr>
            <a:lvl5pPr marL="1828800" indent="0">
              <a:defRPr sz="1100">
                <a:latin typeface="Trebuchet MS"/>
              </a:defRPr>
            </a:lvl5pPr>
            <a:lvl6pPr marL="2286000" indent="0">
              <a:defRPr sz="1100">
                <a:latin typeface="Trebuchet MS"/>
              </a:defRPr>
            </a:lvl6pPr>
            <a:lvl7pPr marL="2743200" indent="0">
              <a:defRPr sz="1100">
                <a:latin typeface="Trebuchet MS"/>
              </a:defRPr>
            </a:lvl7pPr>
            <a:lvl8pPr marL="3200400" indent="0">
              <a:defRPr sz="1100">
                <a:latin typeface="Trebuchet MS"/>
              </a:defRPr>
            </a:lvl8pPr>
            <a:lvl9pPr marL="3657600" indent="0">
              <a:defRPr sz="1100">
                <a:latin typeface="Trebuchet MS"/>
              </a:defRPr>
            </a:lvl9pPr>
          </a:lstStyle>
          <a:p xmlns:a="http://schemas.openxmlformats.org/drawingml/2006/main">
            <a:endParaRPr lang="ru-RU">
              <a:solidFill>
                <a:schemeClr val="accent6">
                  <a:lumMod val="75000"/>
                </a:schemeClr>
              </a:solidFill>
              <a:latin typeface="+mn-lt"/>
            </a:endParaRPr>
          </a:p>
        </cdr:txBody>
      </cdr:sp>
    </cdr:grp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EA355D-29B1-564E-8614-0AE54C54354B}" type="datetimeFigureOut">
              <a:rPr lang="ru-RU" smtClean="0"/>
              <a:pPr/>
              <a:t>02.06.2011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27B74A-EEBF-EE4F-A359-EDEE862F37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12117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Хотя около половины зрителей по-прежнему сосредоточено на «первой тройке» каналов, их совокупная доля постепенно снижается.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tx1"/>
                </a:solidFill>
              </a:rPr>
              <a:t>В настоящее время суммарная доля аудитории тематических каналов составляет около </a:t>
            </a:r>
            <a:r>
              <a:rPr lang="en-US" sz="1200" dirty="0" smtClean="0">
                <a:solidFill>
                  <a:schemeClr val="tx1"/>
                </a:solidFill>
              </a:rPr>
              <a:t>8</a:t>
            </a:r>
            <a:r>
              <a:rPr lang="ru-RU" sz="1200" dirty="0" smtClean="0">
                <a:solidFill>
                  <a:schemeClr val="tx1"/>
                </a:solidFill>
              </a:rPr>
              <a:t>%. 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При этом в последние годы наблюдается постоянный рост объема их аудитории за счет увеличения времени просмотра.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 lIns="84408" tIns="42204" rIns="84408" bIns="42204"/>
          <a:lstStyle/>
          <a:p>
            <a:fld id="{7856533F-4CC5-478E-8F49-A78B4205E710}" type="slidenum">
              <a:rPr lang="fr-FR" smtClean="0">
                <a:solidFill>
                  <a:prstClr val="black"/>
                </a:solidFill>
              </a:rPr>
              <a:pPr/>
              <a:t>32</a:t>
            </a:fld>
            <a:endParaRPr lang="fr-FR" smtClean="0">
              <a:solidFill>
                <a:prstClr val="black"/>
              </a:solidFill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508" y="4343913"/>
            <a:ext cx="5028986" cy="4114361"/>
          </a:xfrm>
          <a:noFill/>
          <a:ln/>
        </p:spPr>
        <p:txBody>
          <a:bodyPr lIns="84408" tIns="42204" rIns="84408" bIns="42204"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657BA-C3B8-48BF-A4C6-49471BCA13DA}" type="slidenum">
              <a:rPr lang="ru-RU" smtClean="0">
                <a:solidFill>
                  <a:prstClr val="black"/>
                </a:solidFill>
              </a:rPr>
              <a:pPr/>
              <a:t>34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657BA-C3B8-48BF-A4C6-49471BCA13DA}" type="slidenum">
              <a:rPr lang="ru-RU" smtClean="0">
                <a:solidFill>
                  <a:prstClr val="black"/>
                </a:solidFill>
              </a:rPr>
              <a:pPr/>
              <a:t>35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657BA-C3B8-48BF-A4C6-49471BCA13DA}" type="slidenum">
              <a:rPr lang="ru-RU" smtClean="0">
                <a:solidFill>
                  <a:prstClr val="black"/>
                </a:solidFill>
              </a:rPr>
              <a:pPr/>
              <a:t>36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657BA-C3B8-48BF-A4C6-49471BCA13D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657BA-C3B8-48BF-A4C6-49471BCA13DA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657BA-C3B8-48BF-A4C6-49471BCA13DA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657BA-C3B8-48BF-A4C6-49471BCA13DA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9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19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dirty="0" smtClean="0">
              <a:latin typeface="Arial" charset="0"/>
            </a:endParaRPr>
          </a:p>
        </p:txBody>
      </p:sp>
      <p:sp>
        <p:nvSpPr>
          <p:cNvPr id="7219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B217F34-30F4-4910-94FE-4BF497DC937E}" type="slidenum">
              <a:rPr lang="en-GB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GB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657BA-C3B8-48BF-A4C6-49471BCA13DA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 lIns="84408" tIns="42204" rIns="84408" bIns="42204"/>
          <a:lstStyle/>
          <a:p>
            <a:fld id="{7856533F-4CC5-478E-8F49-A78B4205E710}" type="slidenum">
              <a:rPr lang="fr-FR" smtClean="0">
                <a:solidFill>
                  <a:prstClr val="black"/>
                </a:solidFill>
              </a:rPr>
              <a:pPr/>
              <a:t>20</a:t>
            </a:fld>
            <a:endParaRPr lang="fr-FR" smtClean="0">
              <a:solidFill>
                <a:prstClr val="black"/>
              </a:solidFill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508" y="4343913"/>
            <a:ext cx="5028986" cy="4114361"/>
          </a:xfrm>
          <a:noFill/>
          <a:ln/>
        </p:spPr>
        <p:txBody>
          <a:bodyPr lIns="84408" tIns="42204" rIns="84408" bIns="42204"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tx1"/>
                </a:solidFill>
              </a:rPr>
              <a:t>В течение последних трех лет объем среднесуточного просмотра ТВ остается относительно стабильным.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Больше всего времени уделяют </a:t>
            </a:r>
            <a:r>
              <a:rPr lang="ru-RU" sz="1200" dirty="0" err="1" smtClean="0">
                <a:solidFill>
                  <a:schemeClr val="tx1"/>
                </a:solidFill>
              </a:rPr>
              <a:t>телепросмотру</a:t>
            </a:r>
            <a:r>
              <a:rPr lang="ru-RU" sz="1200" dirty="0" smtClean="0">
                <a:solidFill>
                  <a:schemeClr val="tx1"/>
                </a:solidFill>
              </a:rPr>
              <a:t> зрители старше 35 лет, в то время как более молодые люди смотрят ТВ в меньшем объеме. При этом отмечается существенное снижение объема просмотра среди самых молодых зрителей, которое связано с развитием альтернативных способов потребления </a:t>
            </a:r>
            <a:r>
              <a:rPr lang="ru-RU" sz="1200" dirty="0" err="1" smtClean="0">
                <a:solidFill>
                  <a:schemeClr val="tx1"/>
                </a:solidFill>
              </a:rPr>
              <a:t>контента</a:t>
            </a:r>
            <a:r>
              <a:rPr lang="ru-RU" sz="1200" dirty="0" smtClean="0">
                <a:solidFill>
                  <a:schemeClr val="tx1"/>
                </a:solidFill>
              </a:rPr>
              <a:t> (интернет).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89937" y="282574"/>
            <a:ext cx="649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995082"/>
          </a:xfrm>
        </p:spPr>
        <p:txBody>
          <a:bodyPr anchor="b" anchorCtr="0"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98474" y="1981200"/>
            <a:ext cx="7556313" cy="4253345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129553"/>
            <a:ext cx="7558960" cy="7747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kumimoji="0" sz="20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Click to edit Master text styles</a:t>
            </a:r>
          </a:p>
        </p:txBody>
      </p:sp>
      <p:grpSp>
        <p:nvGrpSpPr>
          <p:cNvPr id="11" name="Group 19"/>
          <p:cNvGrpSpPr>
            <a:grpSpLocks noChangeAspect="1"/>
          </p:cNvGrpSpPr>
          <p:nvPr userDrawn="1"/>
        </p:nvGrpSpPr>
        <p:grpSpPr bwMode="auto">
          <a:xfrm>
            <a:off x="8289420" y="1216773"/>
            <a:ext cx="504000" cy="457500"/>
            <a:chOff x="-2052" y="1335"/>
            <a:chExt cx="2498" cy="2268"/>
          </a:xfrm>
        </p:grpSpPr>
        <p:sp>
          <p:nvSpPr>
            <p:cNvPr id="12" name="Freeform 20"/>
            <p:cNvSpPr>
              <a:spLocks/>
            </p:cNvSpPr>
            <p:nvPr/>
          </p:nvSpPr>
          <p:spPr bwMode="auto">
            <a:xfrm>
              <a:off x="-2052" y="1335"/>
              <a:ext cx="2270" cy="2268"/>
            </a:xfrm>
            <a:custGeom>
              <a:avLst/>
              <a:gdLst>
                <a:gd name="T0" fmla="*/ 3476 w 1135"/>
                <a:gd name="T1" fmla="*/ 4292 h 1134"/>
                <a:gd name="T2" fmla="*/ 4296 w 1135"/>
                <a:gd name="T3" fmla="*/ 3468 h 1134"/>
                <a:gd name="T4" fmla="*/ 4540 w 1135"/>
                <a:gd name="T5" fmla="*/ 2980 h 1134"/>
                <a:gd name="T6" fmla="*/ 4540 w 1135"/>
                <a:gd name="T7" fmla="*/ 228 h 1134"/>
                <a:gd name="T8" fmla="*/ 4312 w 1135"/>
                <a:gd name="T9" fmla="*/ 0 h 1134"/>
                <a:gd name="T10" fmla="*/ 1552 w 1135"/>
                <a:gd name="T11" fmla="*/ 0 h 1134"/>
                <a:gd name="T12" fmla="*/ 1064 w 1135"/>
                <a:gd name="T13" fmla="*/ 240 h 1134"/>
                <a:gd name="T14" fmla="*/ 244 w 1135"/>
                <a:gd name="T15" fmla="*/ 1068 h 1134"/>
                <a:gd name="T16" fmla="*/ 0 w 1135"/>
                <a:gd name="T17" fmla="*/ 1556 h 1134"/>
                <a:gd name="T18" fmla="*/ 0 w 1135"/>
                <a:gd name="T19" fmla="*/ 4308 h 1134"/>
                <a:gd name="T20" fmla="*/ 228 w 1135"/>
                <a:gd name="T21" fmla="*/ 4536 h 1134"/>
                <a:gd name="T22" fmla="*/ 2988 w 1135"/>
                <a:gd name="T23" fmla="*/ 4536 h 1134"/>
                <a:gd name="T24" fmla="*/ 3476 w 1135"/>
                <a:gd name="T25" fmla="*/ 4292 h 113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35"/>
                <a:gd name="T40" fmla="*/ 0 h 1134"/>
                <a:gd name="T41" fmla="*/ 1135 w 1135"/>
                <a:gd name="T42" fmla="*/ 1134 h 113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35" h="1134">
                  <a:moveTo>
                    <a:pt x="869" y="1073"/>
                  </a:moveTo>
                  <a:cubicBezTo>
                    <a:pt x="1074" y="867"/>
                    <a:pt x="1074" y="867"/>
                    <a:pt x="1074" y="867"/>
                  </a:cubicBezTo>
                  <a:cubicBezTo>
                    <a:pt x="1112" y="830"/>
                    <a:pt x="1135" y="794"/>
                    <a:pt x="1135" y="745"/>
                  </a:cubicBezTo>
                  <a:cubicBezTo>
                    <a:pt x="1135" y="57"/>
                    <a:pt x="1135" y="57"/>
                    <a:pt x="1135" y="57"/>
                  </a:cubicBezTo>
                  <a:cubicBezTo>
                    <a:pt x="1135" y="26"/>
                    <a:pt x="1109" y="0"/>
                    <a:pt x="1078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342" y="0"/>
                    <a:pt x="300" y="26"/>
                    <a:pt x="266" y="60"/>
                  </a:cubicBezTo>
                  <a:cubicBezTo>
                    <a:pt x="61" y="267"/>
                    <a:pt x="61" y="267"/>
                    <a:pt x="61" y="267"/>
                  </a:cubicBezTo>
                  <a:cubicBezTo>
                    <a:pt x="26" y="301"/>
                    <a:pt x="0" y="344"/>
                    <a:pt x="0" y="389"/>
                  </a:cubicBezTo>
                  <a:cubicBezTo>
                    <a:pt x="0" y="1077"/>
                    <a:pt x="0" y="1077"/>
                    <a:pt x="0" y="1077"/>
                  </a:cubicBezTo>
                  <a:cubicBezTo>
                    <a:pt x="0" y="1108"/>
                    <a:pt x="26" y="1134"/>
                    <a:pt x="57" y="1134"/>
                  </a:cubicBezTo>
                  <a:cubicBezTo>
                    <a:pt x="747" y="1134"/>
                    <a:pt x="747" y="1134"/>
                    <a:pt x="747" y="1134"/>
                  </a:cubicBezTo>
                  <a:cubicBezTo>
                    <a:pt x="793" y="1134"/>
                    <a:pt x="835" y="1108"/>
                    <a:pt x="869" y="1073"/>
                  </a:cubicBezTo>
                  <a:close/>
                </a:path>
              </a:pathLst>
            </a:custGeom>
            <a:solidFill>
              <a:srgbClr val="FF00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" name="Freeform 21"/>
            <p:cNvSpPr>
              <a:spLocks/>
            </p:cNvSpPr>
            <p:nvPr/>
          </p:nvSpPr>
          <p:spPr bwMode="auto">
            <a:xfrm>
              <a:off x="-1462" y="2247"/>
              <a:ext cx="442" cy="790"/>
            </a:xfrm>
            <a:custGeom>
              <a:avLst/>
              <a:gdLst>
                <a:gd name="T0" fmla="*/ 884 w 221"/>
                <a:gd name="T1" fmla="*/ 512 h 395"/>
                <a:gd name="T2" fmla="*/ 800 w 221"/>
                <a:gd name="T3" fmla="*/ 592 h 395"/>
                <a:gd name="T4" fmla="*/ 552 w 221"/>
                <a:gd name="T5" fmla="*/ 592 h 395"/>
                <a:gd name="T6" fmla="*/ 552 w 221"/>
                <a:gd name="T7" fmla="*/ 1108 h 395"/>
                <a:gd name="T8" fmla="*/ 568 w 221"/>
                <a:gd name="T9" fmla="*/ 1280 h 395"/>
                <a:gd name="T10" fmla="*/ 608 w 221"/>
                <a:gd name="T11" fmla="*/ 1304 h 395"/>
                <a:gd name="T12" fmla="*/ 812 w 221"/>
                <a:gd name="T13" fmla="*/ 1288 h 395"/>
                <a:gd name="T14" fmla="*/ 880 w 221"/>
                <a:gd name="T15" fmla="*/ 1360 h 395"/>
                <a:gd name="T16" fmla="*/ 880 w 221"/>
                <a:gd name="T17" fmla="*/ 1444 h 395"/>
                <a:gd name="T18" fmla="*/ 772 w 221"/>
                <a:gd name="T19" fmla="*/ 1568 h 395"/>
                <a:gd name="T20" fmla="*/ 552 w 221"/>
                <a:gd name="T21" fmla="*/ 1580 h 395"/>
                <a:gd name="T22" fmla="*/ 228 w 221"/>
                <a:gd name="T23" fmla="*/ 1176 h 395"/>
                <a:gd name="T24" fmla="*/ 228 w 221"/>
                <a:gd name="T25" fmla="*/ 592 h 395"/>
                <a:gd name="T26" fmla="*/ 60 w 221"/>
                <a:gd name="T27" fmla="*/ 592 h 395"/>
                <a:gd name="T28" fmla="*/ 0 w 221"/>
                <a:gd name="T29" fmla="*/ 520 h 395"/>
                <a:gd name="T30" fmla="*/ 0 w 221"/>
                <a:gd name="T31" fmla="*/ 408 h 395"/>
                <a:gd name="T32" fmla="*/ 68 w 221"/>
                <a:gd name="T33" fmla="*/ 324 h 395"/>
                <a:gd name="T34" fmla="*/ 228 w 221"/>
                <a:gd name="T35" fmla="*/ 324 h 395"/>
                <a:gd name="T36" fmla="*/ 228 w 221"/>
                <a:gd name="T37" fmla="*/ 112 h 395"/>
                <a:gd name="T38" fmla="*/ 336 w 221"/>
                <a:gd name="T39" fmla="*/ 0 h 395"/>
                <a:gd name="T40" fmla="*/ 444 w 221"/>
                <a:gd name="T41" fmla="*/ 0 h 395"/>
                <a:gd name="T42" fmla="*/ 552 w 221"/>
                <a:gd name="T43" fmla="*/ 112 h 395"/>
                <a:gd name="T44" fmla="*/ 552 w 221"/>
                <a:gd name="T45" fmla="*/ 324 h 395"/>
                <a:gd name="T46" fmla="*/ 800 w 221"/>
                <a:gd name="T47" fmla="*/ 324 h 395"/>
                <a:gd name="T48" fmla="*/ 884 w 221"/>
                <a:gd name="T49" fmla="*/ 404 h 395"/>
                <a:gd name="T50" fmla="*/ 884 w 221"/>
                <a:gd name="T51" fmla="*/ 512 h 39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21"/>
                <a:gd name="T79" fmla="*/ 0 h 395"/>
                <a:gd name="T80" fmla="*/ 221 w 221"/>
                <a:gd name="T81" fmla="*/ 395 h 39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21" h="395">
                  <a:moveTo>
                    <a:pt x="221" y="128"/>
                  </a:moveTo>
                  <a:cubicBezTo>
                    <a:pt x="221" y="146"/>
                    <a:pt x="213" y="148"/>
                    <a:pt x="200" y="148"/>
                  </a:cubicBezTo>
                  <a:cubicBezTo>
                    <a:pt x="138" y="148"/>
                    <a:pt x="138" y="148"/>
                    <a:pt x="138" y="148"/>
                  </a:cubicBezTo>
                  <a:cubicBezTo>
                    <a:pt x="138" y="277"/>
                    <a:pt x="138" y="277"/>
                    <a:pt x="138" y="277"/>
                  </a:cubicBezTo>
                  <a:cubicBezTo>
                    <a:pt x="138" y="307"/>
                    <a:pt x="139" y="315"/>
                    <a:pt x="142" y="320"/>
                  </a:cubicBezTo>
                  <a:cubicBezTo>
                    <a:pt x="144" y="323"/>
                    <a:pt x="146" y="326"/>
                    <a:pt x="152" y="326"/>
                  </a:cubicBezTo>
                  <a:cubicBezTo>
                    <a:pt x="170" y="326"/>
                    <a:pt x="185" y="322"/>
                    <a:pt x="203" y="322"/>
                  </a:cubicBezTo>
                  <a:cubicBezTo>
                    <a:pt x="217" y="322"/>
                    <a:pt x="220" y="333"/>
                    <a:pt x="220" y="340"/>
                  </a:cubicBezTo>
                  <a:cubicBezTo>
                    <a:pt x="220" y="361"/>
                    <a:pt x="220" y="361"/>
                    <a:pt x="220" y="361"/>
                  </a:cubicBezTo>
                  <a:cubicBezTo>
                    <a:pt x="220" y="384"/>
                    <a:pt x="213" y="391"/>
                    <a:pt x="193" y="392"/>
                  </a:cubicBezTo>
                  <a:cubicBezTo>
                    <a:pt x="173" y="395"/>
                    <a:pt x="159" y="395"/>
                    <a:pt x="138" y="395"/>
                  </a:cubicBezTo>
                  <a:cubicBezTo>
                    <a:pt x="72" y="395"/>
                    <a:pt x="57" y="370"/>
                    <a:pt x="57" y="294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15" y="148"/>
                    <a:pt x="15" y="148"/>
                    <a:pt x="15" y="148"/>
                  </a:cubicBezTo>
                  <a:cubicBezTo>
                    <a:pt x="3" y="148"/>
                    <a:pt x="0" y="140"/>
                    <a:pt x="0" y="13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86"/>
                    <a:pt x="6" y="81"/>
                    <a:pt x="17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6"/>
                    <a:pt x="66" y="0"/>
                    <a:pt x="84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29" y="0"/>
                    <a:pt x="138" y="6"/>
                    <a:pt x="138" y="28"/>
                  </a:cubicBezTo>
                  <a:cubicBezTo>
                    <a:pt x="138" y="81"/>
                    <a:pt x="138" y="81"/>
                    <a:pt x="138" y="81"/>
                  </a:cubicBezTo>
                  <a:cubicBezTo>
                    <a:pt x="200" y="81"/>
                    <a:pt x="200" y="81"/>
                    <a:pt x="200" y="81"/>
                  </a:cubicBezTo>
                  <a:cubicBezTo>
                    <a:pt x="213" y="81"/>
                    <a:pt x="221" y="83"/>
                    <a:pt x="221" y="101"/>
                  </a:cubicBezTo>
                  <a:lnTo>
                    <a:pt x="221" y="1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" name="Freeform 22"/>
            <p:cNvSpPr>
              <a:spLocks/>
            </p:cNvSpPr>
            <p:nvPr/>
          </p:nvSpPr>
          <p:spPr bwMode="auto">
            <a:xfrm>
              <a:off x="-898" y="2389"/>
              <a:ext cx="526" cy="644"/>
            </a:xfrm>
            <a:custGeom>
              <a:avLst/>
              <a:gdLst>
                <a:gd name="T0" fmla="*/ 1052 w 263"/>
                <a:gd name="T1" fmla="*/ 1176 h 322"/>
                <a:gd name="T2" fmla="*/ 952 w 263"/>
                <a:gd name="T3" fmla="*/ 1288 h 322"/>
                <a:gd name="T4" fmla="*/ 864 w 263"/>
                <a:gd name="T5" fmla="*/ 1288 h 322"/>
                <a:gd name="T6" fmla="*/ 728 w 263"/>
                <a:gd name="T7" fmla="*/ 1176 h 322"/>
                <a:gd name="T8" fmla="*/ 728 w 263"/>
                <a:gd name="T9" fmla="*/ 488 h 322"/>
                <a:gd name="T10" fmla="*/ 716 w 263"/>
                <a:gd name="T11" fmla="*/ 316 h 322"/>
                <a:gd name="T12" fmla="*/ 624 w 263"/>
                <a:gd name="T13" fmla="*/ 268 h 322"/>
                <a:gd name="T14" fmla="*/ 324 w 263"/>
                <a:gd name="T15" fmla="*/ 400 h 322"/>
                <a:gd name="T16" fmla="*/ 324 w 263"/>
                <a:gd name="T17" fmla="*/ 1176 h 322"/>
                <a:gd name="T18" fmla="*/ 224 w 263"/>
                <a:gd name="T19" fmla="*/ 1288 h 322"/>
                <a:gd name="T20" fmla="*/ 136 w 263"/>
                <a:gd name="T21" fmla="*/ 1288 h 322"/>
                <a:gd name="T22" fmla="*/ 0 w 263"/>
                <a:gd name="T23" fmla="*/ 1176 h 322"/>
                <a:gd name="T24" fmla="*/ 0 w 263"/>
                <a:gd name="T25" fmla="*/ 148 h 322"/>
                <a:gd name="T26" fmla="*/ 112 w 263"/>
                <a:gd name="T27" fmla="*/ 40 h 322"/>
                <a:gd name="T28" fmla="*/ 224 w 263"/>
                <a:gd name="T29" fmla="*/ 40 h 322"/>
                <a:gd name="T30" fmla="*/ 312 w 263"/>
                <a:gd name="T31" fmla="*/ 156 h 322"/>
                <a:gd name="T32" fmla="*/ 676 w 263"/>
                <a:gd name="T33" fmla="*/ 0 h 322"/>
                <a:gd name="T34" fmla="*/ 1052 w 263"/>
                <a:gd name="T35" fmla="*/ 356 h 322"/>
                <a:gd name="T36" fmla="*/ 1052 w 263"/>
                <a:gd name="T37" fmla="*/ 1176 h 3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63"/>
                <a:gd name="T58" fmla="*/ 0 h 322"/>
                <a:gd name="T59" fmla="*/ 263 w 263"/>
                <a:gd name="T60" fmla="*/ 322 h 32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63" h="322">
                  <a:moveTo>
                    <a:pt x="263" y="294"/>
                  </a:moveTo>
                  <a:cubicBezTo>
                    <a:pt x="263" y="312"/>
                    <a:pt x="257" y="322"/>
                    <a:pt x="238" y="322"/>
                  </a:cubicBezTo>
                  <a:cubicBezTo>
                    <a:pt x="216" y="322"/>
                    <a:pt x="216" y="322"/>
                    <a:pt x="216" y="322"/>
                  </a:cubicBezTo>
                  <a:cubicBezTo>
                    <a:pt x="193" y="322"/>
                    <a:pt x="182" y="319"/>
                    <a:pt x="182" y="294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2" y="100"/>
                    <a:pt x="183" y="86"/>
                    <a:pt x="179" y="79"/>
                  </a:cubicBezTo>
                  <a:cubicBezTo>
                    <a:pt x="175" y="71"/>
                    <a:pt x="166" y="67"/>
                    <a:pt x="156" y="67"/>
                  </a:cubicBezTo>
                  <a:cubicBezTo>
                    <a:pt x="123" y="67"/>
                    <a:pt x="99" y="85"/>
                    <a:pt x="81" y="100"/>
                  </a:cubicBezTo>
                  <a:cubicBezTo>
                    <a:pt x="81" y="294"/>
                    <a:pt x="81" y="294"/>
                    <a:pt x="81" y="294"/>
                  </a:cubicBezTo>
                  <a:cubicBezTo>
                    <a:pt x="81" y="312"/>
                    <a:pt x="76" y="322"/>
                    <a:pt x="56" y="322"/>
                  </a:cubicBezTo>
                  <a:cubicBezTo>
                    <a:pt x="34" y="322"/>
                    <a:pt x="34" y="322"/>
                    <a:pt x="34" y="322"/>
                  </a:cubicBezTo>
                  <a:cubicBezTo>
                    <a:pt x="11" y="322"/>
                    <a:pt x="0" y="319"/>
                    <a:pt x="0" y="29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0" y="10"/>
                    <a:pt x="28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70" y="10"/>
                    <a:pt x="78" y="19"/>
                    <a:pt x="78" y="39"/>
                  </a:cubicBezTo>
                  <a:cubicBezTo>
                    <a:pt x="115" y="7"/>
                    <a:pt x="137" y="0"/>
                    <a:pt x="169" y="0"/>
                  </a:cubicBezTo>
                  <a:cubicBezTo>
                    <a:pt x="245" y="0"/>
                    <a:pt x="263" y="48"/>
                    <a:pt x="263" y="89"/>
                  </a:cubicBezTo>
                  <a:lnTo>
                    <a:pt x="263" y="29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" name="Freeform 23"/>
            <p:cNvSpPr>
              <a:spLocks/>
            </p:cNvSpPr>
            <p:nvPr/>
          </p:nvSpPr>
          <p:spPr bwMode="auto">
            <a:xfrm>
              <a:off x="-260" y="2391"/>
              <a:ext cx="478" cy="646"/>
            </a:xfrm>
            <a:custGeom>
              <a:avLst/>
              <a:gdLst>
                <a:gd name="T0" fmla="*/ 956 w 239"/>
                <a:gd name="T1" fmla="*/ 816 h 323"/>
                <a:gd name="T2" fmla="*/ 880 w 239"/>
                <a:gd name="T3" fmla="*/ 668 h 323"/>
                <a:gd name="T4" fmla="*/ 644 w 239"/>
                <a:gd name="T5" fmla="*/ 544 h 323"/>
                <a:gd name="T6" fmla="*/ 356 w 239"/>
                <a:gd name="T7" fmla="*/ 444 h 323"/>
                <a:gd name="T8" fmla="*/ 300 w 239"/>
                <a:gd name="T9" fmla="*/ 372 h 323"/>
                <a:gd name="T10" fmla="*/ 492 w 239"/>
                <a:gd name="T11" fmla="*/ 260 h 323"/>
                <a:gd name="T12" fmla="*/ 912 w 239"/>
                <a:gd name="T13" fmla="*/ 288 h 323"/>
                <a:gd name="T14" fmla="*/ 956 w 239"/>
                <a:gd name="T15" fmla="*/ 280 h 323"/>
                <a:gd name="T16" fmla="*/ 956 w 239"/>
                <a:gd name="T17" fmla="*/ 48 h 323"/>
                <a:gd name="T18" fmla="*/ 896 w 239"/>
                <a:gd name="T19" fmla="*/ 28 h 323"/>
                <a:gd name="T20" fmla="*/ 572 w 239"/>
                <a:gd name="T21" fmla="*/ 0 h 323"/>
                <a:gd name="T22" fmla="*/ 88 w 239"/>
                <a:gd name="T23" fmla="*/ 104 h 323"/>
                <a:gd name="T24" fmla="*/ 0 w 239"/>
                <a:gd name="T25" fmla="*/ 360 h 323"/>
                <a:gd name="T26" fmla="*/ 180 w 239"/>
                <a:gd name="T27" fmla="*/ 668 h 323"/>
                <a:gd name="T28" fmla="*/ 612 w 239"/>
                <a:gd name="T29" fmla="*/ 816 h 323"/>
                <a:gd name="T30" fmla="*/ 660 w 239"/>
                <a:gd name="T31" fmla="*/ 920 h 323"/>
                <a:gd name="T32" fmla="*/ 500 w 239"/>
                <a:gd name="T33" fmla="*/ 1024 h 323"/>
                <a:gd name="T34" fmla="*/ 76 w 239"/>
                <a:gd name="T35" fmla="*/ 992 h 323"/>
                <a:gd name="T36" fmla="*/ 20 w 239"/>
                <a:gd name="T37" fmla="*/ 1024 h 323"/>
                <a:gd name="T38" fmla="*/ 4 w 239"/>
                <a:gd name="T39" fmla="*/ 1156 h 323"/>
                <a:gd name="T40" fmla="*/ 76 w 239"/>
                <a:gd name="T41" fmla="*/ 1276 h 323"/>
                <a:gd name="T42" fmla="*/ 460 w 239"/>
                <a:gd name="T43" fmla="*/ 1292 h 323"/>
                <a:gd name="T44" fmla="*/ 704 w 239"/>
                <a:gd name="T45" fmla="*/ 1272 h 323"/>
                <a:gd name="T46" fmla="*/ 844 w 239"/>
                <a:gd name="T47" fmla="*/ 1192 h 323"/>
                <a:gd name="T48" fmla="*/ 868 w 239"/>
                <a:gd name="T49" fmla="*/ 1168 h 323"/>
                <a:gd name="T50" fmla="*/ 956 w 239"/>
                <a:gd name="T51" fmla="*/ 868 h 323"/>
                <a:gd name="T52" fmla="*/ 956 w 239"/>
                <a:gd name="T53" fmla="*/ 816 h 32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39"/>
                <a:gd name="T82" fmla="*/ 0 h 323"/>
                <a:gd name="T83" fmla="*/ 239 w 239"/>
                <a:gd name="T84" fmla="*/ 323 h 32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39" h="323">
                  <a:moveTo>
                    <a:pt x="239" y="204"/>
                  </a:moveTo>
                  <a:cubicBezTo>
                    <a:pt x="237" y="190"/>
                    <a:pt x="231" y="178"/>
                    <a:pt x="220" y="167"/>
                  </a:cubicBezTo>
                  <a:cubicBezTo>
                    <a:pt x="206" y="154"/>
                    <a:pt x="186" y="144"/>
                    <a:pt x="161" y="136"/>
                  </a:cubicBezTo>
                  <a:cubicBezTo>
                    <a:pt x="133" y="127"/>
                    <a:pt x="99" y="116"/>
                    <a:pt x="89" y="111"/>
                  </a:cubicBezTo>
                  <a:cubicBezTo>
                    <a:pt x="79" y="107"/>
                    <a:pt x="75" y="99"/>
                    <a:pt x="75" y="93"/>
                  </a:cubicBezTo>
                  <a:cubicBezTo>
                    <a:pt x="75" y="71"/>
                    <a:pt x="89" y="65"/>
                    <a:pt x="123" y="65"/>
                  </a:cubicBezTo>
                  <a:cubicBezTo>
                    <a:pt x="191" y="65"/>
                    <a:pt x="214" y="72"/>
                    <a:pt x="228" y="72"/>
                  </a:cubicBezTo>
                  <a:cubicBezTo>
                    <a:pt x="233" y="72"/>
                    <a:pt x="235" y="72"/>
                    <a:pt x="239" y="70"/>
                  </a:cubicBezTo>
                  <a:cubicBezTo>
                    <a:pt x="239" y="12"/>
                    <a:pt x="239" y="12"/>
                    <a:pt x="239" y="12"/>
                  </a:cubicBezTo>
                  <a:cubicBezTo>
                    <a:pt x="236" y="10"/>
                    <a:pt x="231" y="8"/>
                    <a:pt x="224" y="7"/>
                  </a:cubicBezTo>
                  <a:cubicBezTo>
                    <a:pt x="216" y="6"/>
                    <a:pt x="182" y="0"/>
                    <a:pt x="143" y="0"/>
                  </a:cubicBezTo>
                  <a:cubicBezTo>
                    <a:pt x="82" y="0"/>
                    <a:pt x="45" y="3"/>
                    <a:pt x="22" y="26"/>
                  </a:cubicBezTo>
                  <a:cubicBezTo>
                    <a:pt x="8" y="41"/>
                    <a:pt x="0" y="56"/>
                    <a:pt x="0" y="90"/>
                  </a:cubicBezTo>
                  <a:cubicBezTo>
                    <a:pt x="0" y="126"/>
                    <a:pt x="12" y="153"/>
                    <a:pt x="45" y="167"/>
                  </a:cubicBezTo>
                  <a:cubicBezTo>
                    <a:pt x="89" y="187"/>
                    <a:pt x="142" y="197"/>
                    <a:pt x="153" y="204"/>
                  </a:cubicBezTo>
                  <a:cubicBezTo>
                    <a:pt x="165" y="212"/>
                    <a:pt x="165" y="220"/>
                    <a:pt x="165" y="230"/>
                  </a:cubicBezTo>
                  <a:cubicBezTo>
                    <a:pt x="165" y="249"/>
                    <a:pt x="151" y="256"/>
                    <a:pt x="125" y="256"/>
                  </a:cubicBezTo>
                  <a:cubicBezTo>
                    <a:pt x="70" y="256"/>
                    <a:pt x="24" y="248"/>
                    <a:pt x="19" y="248"/>
                  </a:cubicBezTo>
                  <a:cubicBezTo>
                    <a:pt x="12" y="248"/>
                    <a:pt x="7" y="250"/>
                    <a:pt x="5" y="256"/>
                  </a:cubicBezTo>
                  <a:cubicBezTo>
                    <a:pt x="0" y="268"/>
                    <a:pt x="1" y="277"/>
                    <a:pt x="1" y="289"/>
                  </a:cubicBezTo>
                  <a:cubicBezTo>
                    <a:pt x="1" y="316"/>
                    <a:pt x="6" y="317"/>
                    <a:pt x="19" y="319"/>
                  </a:cubicBezTo>
                  <a:cubicBezTo>
                    <a:pt x="38" y="321"/>
                    <a:pt x="74" y="323"/>
                    <a:pt x="115" y="323"/>
                  </a:cubicBezTo>
                  <a:cubicBezTo>
                    <a:pt x="140" y="323"/>
                    <a:pt x="160" y="322"/>
                    <a:pt x="176" y="318"/>
                  </a:cubicBezTo>
                  <a:cubicBezTo>
                    <a:pt x="190" y="314"/>
                    <a:pt x="202" y="309"/>
                    <a:pt x="211" y="298"/>
                  </a:cubicBezTo>
                  <a:cubicBezTo>
                    <a:pt x="213" y="296"/>
                    <a:pt x="215" y="294"/>
                    <a:pt x="217" y="292"/>
                  </a:cubicBezTo>
                  <a:cubicBezTo>
                    <a:pt x="231" y="270"/>
                    <a:pt x="239" y="245"/>
                    <a:pt x="239" y="217"/>
                  </a:cubicBezTo>
                  <a:lnTo>
                    <a:pt x="239" y="2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6" name="Freeform 24"/>
            <p:cNvSpPr>
              <a:spLocks/>
            </p:cNvSpPr>
            <p:nvPr/>
          </p:nvSpPr>
          <p:spPr bwMode="auto">
            <a:xfrm>
              <a:off x="252" y="1335"/>
              <a:ext cx="78" cy="126"/>
            </a:xfrm>
            <a:custGeom>
              <a:avLst/>
              <a:gdLst>
                <a:gd name="T0" fmla="*/ 46 w 78"/>
                <a:gd name="T1" fmla="*/ 126 h 126"/>
                <a:gd name="T2" fmla="*/ 32 w 78"/>
                <a:gd name="T3" fmla="*/ 126 h 126"/>
                <a:gd name="T4" fmla="*/ 32 w 78"/>
                <a:gd name="T5" fmla="*/ 14 h 126"/>
                <a:gd name="T6" fmla="*/ 0 w 78"/>
                <a:gd name="T7" fmla="*/ 14 h 126"/>
                <a:gd name="T8" fmla="*/ 0 w 78"/>
                <a:gd name="T9" fmla="*/ 0 h 126"/>
                <a:gd name="T10" fmla="*/ 78 w 78"/>
                <a:gd name="T11" fmla="*/ 0 h 126"/>
                <a:gd name="T12" fmla="*/ 78 w 78"/>
                <a:gd name="T13" fmla="*/ 14 h 126"/>
                <a:gd name="T14" fmla="*/ 46 w 78"/>
                <a:gd name="T15" fmla="*/ 14 h 126"/>
                <a:gd name="T16" fmla="*/ 46 w 78"/>
                <a:gd name="T17" fmla="*/ 126 h 1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8"/>
                <a:gd name="T28" fmla="*/ 0 h 126"/>
                <a:gd name="T29" fmla="*/ 78 w 78"/>
                <a:gd name="T30" fmla="*/ 126 h 1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8" h="126">
                  <a:moveTo>
                    <a:pt x="46" y="126"/>
                  </a:moveTo>
                  <a:lnTo>
                    <a:pt x="32" y="126"/>
                  </a:lnTo>
                  <a:lnTo>
                    <a:pt x="32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8" y="0"/>
                  </a:lnTo>
                  <a:lnTo>
                    <a:pt x="78" y="14"/>
                  </a:lnTo>
                  <a:lnTo>
                    <a:pt x="46" y="14"/>
                  </a:lnTo>
                  <a:lnTo>
                    <a:pt x="46" y="126"/>
                  </a:lnTo>
                  <a:close/>
                </a:path>
              </a:pathLst>
            </a:custGeom>
            <a:solidFill>
              <a:srgbClr val="FF00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7" name="Freeform 25"/>
            <p:cNvSpPr>
              <a:spLocks/>
            </p:cNvSpPr>
            <p:nvPr/>
          </p:nvSpPr>
          <p:spPr bwMode="auto">
            <a:xfrm>
              <a:off x="342" y="1335"/>
              <a:ext cx="104" cy="126"/>
            </a:xfrm>
            <a:custGeom>
              <a:avLst/>
              <a:gdLst>
                <a:gd name="T0" fmla="*/ 0 w 104"/>
                <a:gd name="T1" fmla="*/ 0 h 126"/>
                <a:gd name="T2" fmla="*/ 26 w 104"/>
                <a:gd name="T3" fmla="*/ 0 h 126"/>
                <a:gd name="T4" fmla="*/ 52 w 104"/>
                <a:gd name="T5" fmla="*/ 100 h 126"/>
                <a:gd name="T6" fmla="*/ 52 w 104"/>
                <a:gd name="T7" fmla="*/ 100 h 126"/>
                <a:gd name="T8" fmla="*/ 78 w 104"/>
                <a:gd name="T9" fmla="*/ 0 h 126"/>
                <a:gd name="T10" fmla="*/ 104 w 104"/>
                <a:gd name="T11" fmla="*/ 0 h 126"/>
                <a:gd name="T12" fmla="*/ 104 w 104"/>
                <a:gd name="T13" fmla="*/ 126 h 126"/>
                <a:gd name="T14" fmla="*/ 88 w 104"/>
                <a:gd name="T15" fmla="*/ 126 h 126"/>
                <a:gd name="T16" fmla="*/ 88 w 104"/>
                <a:gd name="T17" fmla="*/ 16 h 126"/>
                <a:gd name="T18" fmla="*/ 88 w 104"/>
                <a:gd name="T19" fmla="*/ 16 h 126"/>
                <a:gd name="T20" fmla="*/ 60 w 104"/>
                <a:gd name="T21" fmla="*/ 126 h 126"/>
                <a:gd name="T22" fmla="*/ 44 w 104"/>
                <a:gd name="T23" fmla="*/ 126 h 126"/>
                <a:gd name="T24" fmla="*/ 16 w 104"/>
                <a:gd name="T25" fmla="*/ 16 h 126"/>
                <a:gd name="T26" fmla="*/ 16 w 104"/>
                <a:gd name="T27" fmla="*/ 16 h 126"/>
                <a:gd name="T28" fmla="*/ 16 w 104"/>
                <a:gd name="T29" fmla="*/ 126 h 126"/>
                <a:gd name="T30" fmla="*/ 0 w 104"/>
                <a:gd name="T31" fmla="*/ 126 h 126"/>
                <a:gd name="T32" fmla="*/ 0 w 104"/>
                <a:gd name="T33" fmla="*/ 0 h 12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4"/>
                <a:gd name="T52" fmla="*/ 0 h 126"/>
                <a:gd name="T53" fmla="*/ 104 w 104"/>
                <a:gd name="T54" fmla="*/ 126 h 12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4" h="126">
                  <a:moveTo>
                    <a:pt x="0" y="0"/>
                  </a:moveTo>
                  <a:lnTo>
                    <a:pt x="26" y="0"/>
                  </a:lnTo>
                  <a:lnTo>
                    <a:pt x="52" y="100"/>
                  </a:lnTo>
                  <a:lnTo>
                    <a:pt x="78" y="0"/>
                  </a:lnTo>
                  <a:lnTo>
                    <a:pt x="104" y="0"/>
                  </a:lnTo>
                  <a:lnTo>
                    <a:pt x="104" y="126"/>
                  </a:lnTo>
                  <a:lnTo>
                    <a:pt x="88" y="126"/>
                  </a:lnTo>
                  <a:lnTo>
                    <a:pt x="88" y="16"/>
                  </a:lnTo>
                  <a:lnTo>
                    <a:pt x="60" y="126"/>
                  </a:lnTo>
                  <a:lnTo>
                    <a:pt x="44" y="126"/>
                  </a:lnTo>
                  <a:lnTo>
                    <a:pt x="16" y="16"/>
                  </a:lnTo>
                  <a:lnTo>
                    <a:pt x="16" y="126"/>
                  </a:lnTo>
                  <a:lnTo>
                    <a:pt x="0" y="1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sp>
        <p:nvSpPr>
          <p:cNvPr id="18" name="Rectangle 9"/>
          <p:cNvSpPr/>
          <p:nvPr userDrawn="1"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Текст 24"/>
          <p:cNvSpPr>
            <a:spLocks noGrp="1"/>
          </p:cNvSpPr>
          <p:nvPr>
            <p:ph type="body" sz="quarter" idx="13"/>
          </p:nvPr>
        </p:nvSpPr>
        <p:spPr>
          <a:xfrm>
            <a:off x="484095" y="6399935"/>
            <a:ext cx="7573384" cy="365125"/>
          </a:xfrm>
        </p:spPr>
        <p:txBody>
          <a:bodyPr anchor="ctr">
            <a:noAutofit/>
          </a:bodyPr>
          <a:lstStyle>
            <a:lvl1pPr marL="0" indent="0">
              <a:buNone/>
              <a:defRPr sz="1400">
                <a:latin typeface="+mn-lt"/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541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99878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pPr/>
              <a:t>6/2/2011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7541" y="2070847"/>
            <a:ext cx="3657600" cy="322729"/>
          </a:xfrm>
          <a:prstGeom prst="rect">
            <a:avLst/>
          </a:prstGeom>
          <a:solidFill>
            <a:schemeClr val="accent3"/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99878" y="2070847"/>
            <a:ext cx="3657600" cy="3227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7" y="1985963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pPr/>
              <a:t>6/2/2011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498517" y="4164965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4" name="Rectangle 13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05800" y="242234"/>
            <a:ext cx="554038" cy="365125"/>
          </a:xfrm>
        </p:spPr>
        <p:txBody>
          <a:bodyPr/>
          <a:lstStyle/>
          <a:p>
            <a:fld id="{162F1D00-BD13-4404-86B0-79703945A0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pPr/>
              <a:t>6/2/2011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pPr/>
              <a:t>6/2/2011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7"/>
          </p:nvPr>
        </p:nvSpPr>
        <p:spPr>
          <a:xfrm>
            <a:off x="502920" y="1985963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8"/>
          </p:nvPr>
        </p:nvSpPr>
        <p:spPr>
          <a:xfrm>
            <a:off x="502920" y="4164965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pPr/>
              <a:t>6/2/2011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pPr/>
              <a:t>6/2/2011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3451225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5" y="2571750"/>
            <a:ext cx="3255264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8775" y="273050"/>
            <a:ext cx="4597399" cy="585311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3" y="3733800"/>
            <a:ext cx="325526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pPr/>
              <a:t>6/2/2011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59305" y="6423585"/>
            <a:ext cx="331694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64813" y="228600"/>
            <a:ext cx="3451225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957" y="2571750"/>
            <a:ext cx="3255264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844" y="3733800"/>
            <a:ext cx="325526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8642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Content Placeholder 2"/>
          <p:cNvSpPr>
            <a:spLocks noGrp="1" noChangeAspect="1"/>
          </p:cNvSpPr>
          <p:nvPr>
            <p:ph sz="half" idx="1"/>
          </p:nvPr>
        </p:nvSpPr>
        <p:spPr>
          <a:xfrm>
            <a:off x="4156655" y="265624"/>
            <a:ext cx="4670443" cy="3096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dirty="0"/>
          </a:p>
        </p:txBody>
      </p:sp>
      <p:sp>
        <p:nvSpPr>
          <p:cNvPr id="11" name="Content Placeholder 2"/>
          <p:cNvSpPr>
            <a:spLocks noGrp="1" noChangeAspect="1"/>
          </p:cNvSpPr>
          <p:nvPr>
            <p:ph sz="half" idx="16"/>
          </p:nvPr>
        </p:nvSpPr>
        <p:spPr>
          <a:xfrm>
            <a:off x="4156655" y="3477838"/>
            <a:ext cx="4670443" cy="3096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dirty="0"/>
          </a:p>
        </p:txBody>
      </p:sp>
      <p:sp>
        <p:nvSpPr>
          <p:cNvPr id="13" name="Rectangle 8"/>
          <p:cNvSpPr/>
          <p:nvPr userDrawn="1"/>
        </p:nvSpPr>
        <p:spPr>
          <a:xfrm>
            <a:off x="285750" y="228600"/>
            <a:ext cx="212725" cy="63452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="" xmlns:p14="http://schemas.microsoft.com/office/powerpoint/2010/main" val="35713847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9404" y="3124200"/>
            <a:ext cx="3898272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6" y="228600"/>
            <a:ext cx="3460658" cy="63452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9404" y="3995737"/>
            <a:ext cx="3898272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pPr/>
              <a:t>6/2/2011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990110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505" y="4424082"/>
            <a:ext cx="6191157" cy="83371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28600"/>
            <a:ext cx="637838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6505" y="5257799"/>
            <a:ext cx="6191157" cy="885825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pPr/>
              <a:t>6/2/2011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327212" y="4632792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89937" y="282574"/>
            <a:ext cx="649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995082"/>
          </a:xfrm>
        </p:spPr>
        <p:txBody>
          <a:bodyPr anchor="b" anchorCtr="0"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129553"/>
            <a:ext cx="7558960" cy="7747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kumimoji="0" sz="20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Click to edit Master text styles</a:t>
            </a:r>
          </a:p>
        </p:txBody>
      </p:sp>
      <p:grpSp>
        <p:nvGrpSpPr>
          <p:cNvPr id="11" name="Group 19"/>
          <p:cNvGrpSpPr>
            <a:grpSpLocks noChangeAspect="1"/>
          </p:cNvGrpSpPr>
          <p:nvPr userDrawn="1"/>
        </p:nvGrpSpPr>
        <p:grpSpPr bwMode="auto">
          <a:xfrm>
            <a:off x="8289420" y="1216773"/>
            <a:ext cx="504000" cy="457500"/>
            <a:chOff x="-2052" y="1335"/>
            <a:chExt cx="2498" cy="2268"/>
          </a:xfrm>
        </p:grpSpPr>
        <p:sp>
          <p:nvSpPr>
            <p:cNvPr id="12" name="Freeform 20"/>
            <p:cNvSpPr>
              <a:spLocks/>
            </p:cNvSpPr>
            <p:nvPr/>
          </p:nvSpPr>
          <p:spPr bwMode="auto">
            <a:xfrm>
              <a:off x="-2052" y="1335"/>
              <a:ext cx="2270" cy="2268"/>
            </a:xfrm>
            <a:custGeom>
              <a:avLst/>
              <a:gdLst>
                <a:gd name="T0" fmla="*/ 3476 w 1135"/>
                <a:gd name="T1" fmla="*/ 4292 h 1134"/>
                <a:gd name="T2" fmla="*/ 4296 w 1135"/>
                <a:gd name="T3" fmla="*/ 3468 h 1134"/>
                <a:gd name="T4" fmla="*/ 4540 w 1135"/>
                <a:gd name="T5" fmla="*/ 2980 h 1134"/>
                <a:gd name="T6" fmla="*/ 4540 w 1135"/>
                <a:gd name="T7" fmla="*/ 228 h 1134"/>
                <a:gd name="T8" fmla="*/ 4312 w 1135"/>
                <a:gd name="T9" fmla="*/ 0 h 1134"/>
                <a:gd name="T10" fmla="*/ 1552 w 1135"/>
                <a:gd name="T11" fmla="*/ 0 h 1134"/>
                <a:gd name="T12" fmla="*/ 1064 w 1135"/>
                <a:gd name="T13" fmla="*/ 240 h 1134"/>
                <a:gd name="T14" fmla="*/ 244 w 1135"/>
                <a:gd name="T15" fmla="*/ 1068 h 1134"/>
                <a:gd name="T16" fmla="*/ 0 w 1135"/>
                <a:gd name="T17" fmla="*/ 1556 h 1134"/>
                <a:gd name="T18" fmla="*/ 0 w 1135"/>
                <a:gd name="T19" fmla="*/ 4308 h 1134"/>
                <a:gd name="T20" fmla="*/ 228 w 1135"/>
                <a:gd name="T21" fmla="*/ 4536 h 1134"/>
                <a:gd name="T22" fmla="*/ 2988 w 1135"/>
                <a:gd name="T23" fmla="*/ 4536 h 1134"/>
                <a:gd name="T24" fmla="*/ 3476 w 1135"/>
                <a:gd name="T25" fmla="*/ 4292 h 113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35"/>
                <a:gd name="T40" fmla="*/ 0 h 1134"/>
                <a:gd name="T41" fmla="*/ 1135 w 1135"/>
                <a:gd name="T42" fmla="*/ 1134 h 113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35" h="1134">
                  <a:moveTo>
                    <a:pt x="869" y="1073"/>
                  </a:moveTo>
                  <a:cubicBezTo>
                    <a:pt x="1074" y="867"/>
                    <a:pt x="1074" y="867"/>
                    <a:pt x="1074" y="867"/>
                  </a:cubicBezTo>
                  <a:cubicBezTo>
                    <a:pt x="1112" y="830"/>
                    <a:pt x="1135" y="794"/>
                    <a:pt x="1135" y="745"/>
                  </a:cubicBezTo>
                  <a:cubicBezTo>
                    <a:pt x="1135" y="57"/>
                    <a:pt x="1135" y="57"/>
                    <a:pt x="1135" y="57"/>
                  </a:cubicBezTo>
                  <a:cubicBezTo>
                    <a:pt x="1135" y="26"/>
                    <a:pt x="1109" y="0"/>
                    <a:pt x="1078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342" y="0"/>
                    <a:pt x="300" y="26"/>
                    <a:pt x="266" y="60"/>
                  </a:cubicBezTo>
                  <a:cubicBezTo>
                    <a:pt x="61" y="267"/>
                    <a:pt x="61" y="267"/>
                    <a:pt x="61" y="267"/>
                  </a:cubicBezTo>
                  <a:cubicBezTo>
                    <a:pt x="26" y="301"/>
                    <a:pt x="0" y="344"/>
                    <a:pt x="0" y="389"/>
                  </a:cubicBezTo>
                  <a:cubicBezTo>
                    <a:pt x="0" y="1077"/>
                    <a:pt x="0" y="1077"/>
                    <a:pt x="0" y="1077"/>
                  </a:cubicBezTo>
                  <a:cubicBezTo>
                    <a:pt x="0" y="1108"/>
                    <a:pt x="26" y="1134"/>
                    <a:pt x="57" y="1134"/>
                  </a:cubicBezTo>
                  <a:cubicBezTo>
                    <a:pt x="747" y="1134"/>
                    <a:pt x="747" y="1134"/>
                    <a:pt x="747" y="1134"/>
                  </a:cubicBezTo>
                  <a:cubicBezTo>
                    <a:pt x="793" y="1134"/>
                    <a:pt x="835" y="1108"/>
                    <a:pt x="869" y="1073"/>
                  </a:cubicBezTo>
                  <a:close/>
                </a:path>
              </a:pathLst>
            </a:custGeom>
            <a:solidFill>
              <a:srgbClr val="FF00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" name="Freeform 21"/>
            <p:cNvSpPr>
              <a:spLocks/>
            </p:cNvSpPr>
            <p:nvPr/>
          </p:nvSpPr>
          <p:spPr bwMode="auto">
            <a:xfrm>
              <a:off x="-1462" y="2247"/>
              <a:ext cx="442" cy="790"/>
            </a:xfrm>
            <a:custGeom>
              <a:avLst/>
              <a:gdLst>
                <a:gd name="T0" fmla="*/ 884 w 221"/>
                <a:gd name="T1" fmla="*/ 512 h 395"/>
                <a:gd name="T2" fmla="*/ 800 w 221"/>
                <a:gd name="T3" fmla="*/ 592 h 395"/>
                <a:gd name="T4" fmla="*/ 552 w 221"/>
                <a:gd name="T5" fmla="*/ 592 h 395"/>
                <a:gd name="T6" fmla="*/ 552 w 221"/>
                <a:gd name="T7" fmla="*/ 1108 h 395"/>
                <a:gd name="T8" fmla="*/ 568 w 221"/>
                <a:gd name="T9" fmla="*/ 1280 h 395"/>
                <a:gd name="T10" fmla="*/ 608 w 221"/>
                <a:gd name="T11" fmla="*/ 1304 h 395"/>
                <a:gd name="T12" fmla="*/ 812 w 221"/>
                <a:gd name="T13" fmla="*/ 1288 h 395"/>
                <a:gd name="T14" fmla="*/ 880 w 221"/>
                <a:gd name="T15" fmla="*/ 1360 h 395"/>
                <a:gd name="T16" fmla="*/ 880 w 221"/>
                <a:gd name="T17" fmla="*/ 1444 h 395"/>
                <a:gd name="T18" fmla="*/ 772 w 221"/>
                <a:gd name="T19" fmla="*/ 1568 h 395"/>
                <a:gd name="T20" fmla="*/ 552 w 221"/>
                <a:gd name="T21" fmla="*/ 1580 h 395"/>
                <a:gd name="T22" fmla="*/ 228 w 221"/>
                <a:gd name="T23" fmla="*/ 1176 h 395"/>
                <a:gd name="T24" fmla="*/ 228 w 221"/>
                <a:gd name="T25" fmla="*/ 592 h 395"/>
                <a:gd name="T26" fmla="*/ 60 w 221"/>
                <a:gd name="T27" fmla="*/ 592 h 395"/>
                <a:gd name="T28" fmla="*/ 0 w 221"/>
                <a:gd name="T29" fmla="*/ 520 h 395"/>
                <a:gd name="T30" fmla="*/ 0 w 221"/>
                <a:gd name="T31" fmla="*/ 408 h 395"/>
                <a:gd name="T32" fmla="*/ 68 w 221"/>
                <a:gd name="T33" fmla="*/ 324 h 395"/>
                <a:gd name="T34" fmla="*/ 228 w 221"/>
                <a:gd name="T35" fmla="*/ 324 h 395"/>
                <a:gd name="T36" fmla="*/ 228 w 221"/>
                <a:gd name="T37" fmla="*/ 112 h 395"/>
                <a:gd name="T38" fmla="*/ 336 w 221"/>
                <a:gd name="T39" fmla="*/ 0 h 395"/>
                <a:gd name="T40" fmla="*/ 444 w 221"/>
                <a:gd name="T41" fmla="*/ 0 h 395"/>
                <a:gd name="T42" fmla="*/ 552 w 221"/>
                <a:gd name="T43" fmla="*/ 112 h 395"/>
                <a:gd name="T44" fmla="*/ 552 w 221"/>
                <a:gd name="T45" fmla="*/ 324 h 395"/>
                <a:gd name="T46" fmla="*/ 800 w 221"/>
                <a:gd name="T47" fmla="*/ 324 h 395"/>
                <a:gd name="T48" fmla="*/ 884 w 221"/>
                <a:gd name="T49" fmla="*/ 404 h 395"/>
                <a:gd name="T50" fmla="*/ 884 w 221"/>
                <a:gd name="T51" fmla="*/ 512 h 39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21"/>
                <a:gd name="T79" fmla="*/ 0 h 395"/>
                <a:gd name="T80" fmla="*/ 221 w 221"/>
                <a:gd name="T81" fmla="*/ 395 h 39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21" h="395">
                  <a:moveTo>
                    <a:pt x="221" y="128"/>
                  </a:moveTo>
                  <a:cubicBezTo>
                    <a:pt x="221" y="146"/>
                    <a:pt x="213" y="148"/>
                    <a:pt x="200" y="148"/>
                  </a:cubicBezTo>
                  <a:cubicBezTo>
                    <a:pt x="138" y="148"/>
                    <a:pt x="138" y="148"/>
                    <a:pt x="138" y="148"/>
                  </a:cubicBezTo>
                  <a:cubicBezTo>
                    <a:pt x="138" y="277"/>
                    <a:pt x="138" y="277"/>
                    <a:pt x="138" y="277"/>
                  </a:cubicBezTo>
                  <a:cubicBezTo>
                    <a:pt x="138" y="307"/>
                    <a:pt x="139" y="315"/>
                    <a:pt x="142" y="320"/>
                  </a:cubicBezTo>
                  <a:cubicBezTo>
                    <a:pt x="144" y="323"/>
                    <a:pt x="146" y="326"/>
                    <a:pt x="152" y="326"/>
                  </a:cubicBezTo>
                  <a:cubicBezTo>
                    <a:pt x="170" y="326"/>
                    <a:pt x="185" y="322"/>
                    <a:pt x="203" y="322"/>
                  </a:cubicBezTo>
                  <a:cubicBezTo>
                    <a:pt x="217" y="322"/>
                    <a:pt x="220" y="333"/>
                    <a:pt x="220" y="340"/>
                  </a:cubicBezTo>
                  <a:cubicBezTo>
                    <a:pt x="220" y="361"/>
                    <a:pt x="220" y="361"/>
                    <a:pt x="220" y="361"/>
                  </a:cubicBezTo>
                  <a:cubicBezTo>
                    <a:pt x="220" y="384"/>
                    <a:pt x="213" y="391"/>
                    <a:pt x="193" y="392"/>
                  </a:cubicBezTo>
                  <a:cubicBezTo>
                    <a:pt x="173" y="395"/>
                    <a:pt x="159" y="395"/>
                    <a:pt x="138" y="395"/>
                  </a:cubicBezTo>
                  <a:cubicBezTo>
                    <a:pt x="72" y="395"/>
                    <a:pt x="57" y="370"/>
                    <a:pt x="57" y="294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15" y="148"/>
                    <a:pt x="15" y="148"/>
                    <a:pt x="15" y="148"/>
                  </a:cubicBezTo>
                  <a:cubicBezTo>
                    <a:pt x="3" y="148"/>
                    <a:pt x="0" y="140"/>
                    <a:pt x="0" y="13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86"/>
                    <a:pt x="6" y="81"/>
                    <a:pt x="17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6"/>
                    <a:pt x="66" y="0"/>
                    <a:pt x="84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29" y="0"/>
                    <a:pt x="138" y="6"/>
                    <a:pt x="138" y="28"/>
                  </a:cubicBezTo>
                  <a:cubicBezTo>
                    <a:pt x="138" y="81"/>
                    <a:pt x="138" y="81"/>
                    <a:pt x="138" y="81"/>
                  </a:cubicBezTo>
                  <a:cubicBezTo>
                    <a:pt x="200" y="81"/>
                    <a:pt x="200" y="81"/>
                    <a:pt x="200" y="81"/>
                  </a:cubicBezTo>
                  <a:cubicBezTo>
                    <a:pt x="213" y="81"/>
                    <a:pt x="221" y="83"/>
                    <a:pt x="221" y="101"/>
                  </a:cubicBezTo>
                  <a:lnTo>
                    <a:pt x="221" y="1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" name="Freeform 22"/>
            <p:cNvSpPr>
              <a:spLocks/>
            </p:cNvSpPr>
            <p:nvPr/>
          </p:nvSpPr>
          <p:spPr bwMode="auto">
            <a:xfrm>
              <a:off x="-898" y="2389"/>
              <a:ext cx="526" cy="644"/>
            </a:xfrm>
            <a:custGeom>
              <a:avLst/>
              <a:gdLst>
                <a:gd name="T0" fmla="*/ 1052 w 263"/>
                <a:gd name="T1" fmla="*/ 1176 h 322"/>
                <a:gd name="T2" fmla="*/ 952 w 263"/>
                <a:gd name="T3" fmla="*/ 1288 h 322"/>
                <a:gd name="T4" fmla="*/ 864 w 263"/>
                <a:gd name="T5" fmla="*/ 1288 h 322"/>
                <a:gd name="T6" fmla="*/ 728 w 263"/>
                <a:gd name="T7" fmla="*/ 1176 h 322"/>
                <a:gd name="T8" fmla="*/ 728 w 263"/>
                <a:gd name="T9" fmla="*/ 488 h 322"/>
                <a:gd name="T10" fmla="*/ 716 w 263"/>
                <a:gd name="T11" fmla="*/ 316 h 322"/>
                <a:gd name="T12" fmla="*/ 624 w 263"/>
                <a:gd name="T13" fmla="*/ 268 h 322"/>
                <a:gd name="T14" fmla="*/ 324 w 263"/>
                <a:gd name="T15" fmla="*/ 400 h 322"/>
                <a:gd name="T16" fmla="*/ 324 w 263"/>
                <a:gd name="T17" fmla="*/ 1176 h 322"/>
                <a:gd name="T18" fmla="*/ 224 w 263"/>
                <a:gd name="T19" fmla="*/ 1288 h 322"/>
                <a:gd name="T20" fmla="*/ 136 w 263"/>
                <a:gd name="T21" fmla="*/ 1288 h 322"/>
                <a:gd name="T22" fmla="*/ 0 w 263"/>
                <a:gd name="T23" fmla="*/ 1176 h 322"/>
                <a:gd name="T24" fmla="*/ 0 w 263"/>
                <a:gd name="T25" fmla="*/ 148 h 322"/>
                <a:gd name="T26" fmla="*/ 112 w 263"/>
                <a:gd name="T27" fmla="*/ 40 h 322"/>
                <a:gd name="T28" fmla="*/ 224 w 263"/>
                <a:gd name="T29" fmla="*/ 40 h 322"/>
                <a:gd name="T30" fmla="*/ 312 w 263"/>
                <a:gd name="T31" fmla="*/ 156 h 322"/>
                <a:gd name="T32" fmla="*/ 676 w 263"/>
                <a:gd name="T33" fmla="*/ 0 h 322"/>
                <a:gd name="T34" fmla="*/ 1052 w 263"/>
                <a:gd name="T35" fmla="*/ 356 h 322"/>
                <a:gd name="T36" fmla="*/ 1052 w 263"/>
                <a:gd name="T37" fmla="*/ 1176 h 3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63"/>
                <a:gd name="T58" fmla="*/ 0 h 322"/>
                <a:gd name="T59" fmla="*/ 263 w 263"/>
                <a:gd name="T60" fmla="*/ 322 h 32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63" h="322">
                  <a:moveTo>
                    <a:pt x="263" y="294"/>
                  </a:moveTo>
                  <a:cubicBezTo>
                    <a:pt x="263" y="312"/>
                    <a:pt x="257" y="322"/>
                    <a:pt x="238" y="322"/>
                  </a:cubicBezTo>
                  <a:cubicBezTo>
                    <a:pt x="216" y="322"/>
                    <a:pt x="216" y="322"/>
                    <a:pt x="216" y="322"/>
                  </a:cubicBezTo>
                  <a:cubicBezTo>
                    <a:pt x="193" y="322"/>
                    <a:pt x="182" y="319"/>
                    <a:pt x="182" y="294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2" y="100"/>
                    <a:pt x="183" y="86"/>
                    <a:pt x="179" y="79"/>
                  </a:cubicBezTo>
                  <a:cubicBezTo>
                    <a:pt x="175" y="71"/>
                    <a:pt x="166" y="67"/>
                    <a:pt x="156" y="67"/>
                  </a:cubicBezTo>
                  <a:cubicBezTo>
                    <a:pt x="123" y="67"/>
                    <a:pt x="99" y="85"/>
                    <a:pt x="81" y="100"/>
                  </a:cubicBezTo>
                  <a:cubicBezTo>
                    <a:pt x="81" y="294"/>
                    <a:pt x="81" y="294"/>
                    <a:pt x="81" y="294"/>
                  </a:cubicBezTo>
                  <a:cubicBezTo>
                    <a:pt x="81" y="312"/>
                    <a:pt x="76" y="322"/>
                    <a:pt x="56" y="322"/>
                  </a:cubicBezTo>
                  <a:cubicBezTo>
                    <a:pt x="34" y="322"/>
                    <a:pt x="34" y="322"/>
                    <a:pt x="34" y="322"/>
                  </a:cubicBezTo>
                  <a:cubicBezTo>
                    <a:pt x="11" y="322"/>
                    <a:pt x="0" y="319"/>
                    <a:pt x="0" y="29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0" y="10"/>
                    <a:pt x="28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70" y="10"/>
                    <a:pt x="78" y="19"/>
                    <a:pt x="78" y="39"/>
                  </a:cubicBezTo>
                  <a:cubicBezTo>
                    <a:pt x="115" y="7"/>
                    <a:pt x="137" y="0"/>
                    <a:pt x="169" y="0"/>
                  </a:cubicBezTo>
                  <a:cubicBezTo>
                    <a:pt x="245" y="0"/>
                    <a:pt x="263" y="48"/>
                    <a:pt x="263" y="89"/>
                  </a:cubicBezTo>
                  <a:lnTo>
                    <a:pt x="263" y="29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" name="Freeform 23"/>
            <p:cNvSpPr>
              <a:spLocks/>
            </p:cNvSpPr>
            <p:nvPr/>
          </p:nvSpPr>
          <p:spPr bwMode="auto">
            <a:xfrm>
              <a:off x="-260" y="2391"/>
              <a:ext cx="478" cy="646"/>
            </a:xfrm>
            <a:custGeom>
              <a:avLst/>
              <a:gdLst>
                <a:gd name="T0" fmla="*/ 956 w 239"/>
                <a:gd name="T1" fmla="*/ 816 h 323"/>
                <a:gd name="T2" fmla="*/ 880 w 239"/>
                <a:gd name="T3" fmla="*/ 668 h 323"/>
                <a:gd name="T4" fmla="*/ 644 w 239"/>
                <a:gd name="T5" fmla="*/ 544 h 323"/>
                <a:gd name="T6" fmla="*/ 356 w 239"/>
                <a:gd name="T7" fmla="*/ 444 h 323"/>
                <a:gd name="T8" fmla="*/ 300 w 239"/>
                <a:gd name="T9" fmla="*/ 372 h 323"/>
                <a:gd name="T10" fmla="*/ 492 w 239"/>
                <a:gd name="T11" fmla="*/ 260 h 323"/>
                <a:gd name="T12" fmla="*/ 912 w 239"/>
                <a:gd name="T13" fmla="*/ 288 h 323"/>
                <a:gd name="T14" fmla="*/ 956 w 239"/>
                <a:gd name="T15" fmla="*/ 280 h 323"/>
                <a:gd name="T16" fmla="*/ 956 w 239"/>
                <a:gd name="T17" fmla="*/ 48 h 323"/>
                <a:gd name="T18" fmla="*/ 896 w 239"/>
                <a:gd name="T19" fmla="*/ 28 h 323"/>
                <a:gd name="T20" fmla="*/ 572 w 239"/>
                <a:gd name="T21" fmla="*/ 0 h 323"/>
                <a:gd name="T22" fmla="*/ 88 w 239"/>
                <a:gd name="T23" fmla="*/ 104 h 323"/>
                <a:gd name="T24" fmla="*/ 0 w 239"/>
                <a:gd name="T25" fmla="*/ 360 h 323"/>
                <a:gd name="T26" fmla="*/ 180 w 239"/>
                <a:gd name="T27" fmla="*/ 668 h 323"/>
                <a:gd name="T28" fmla="*/ 612 w 239"/>
                <a:gd name="T29" fmla="*/ 816 h 323"/>
                <a:gd name="T30" fmla="*/ 660 w 239"/>
                <a:gd name="T31" fmla="*/ 920 h 323"/>
                <a:gd name="T32" fmla="*/ 500 w 239"/>
                <a:gd name="T33" fmla="*/ 1024 h 323"/>
                <a:gd name="T34" fmla="*/ 76 w 239"/>
                <a:gd name="T35" fmla="*/ 992 h 323"/>
                <a:gd name="T36" fmla="*/ 20 w 239"/>
                <a:gd name="T37" fmla="*/ 1024 h 323"/>
                <a:gd name="T38" fmla="*/ 4 w 239"/>
                <a:gd name="T39" fmla="*/ 1156 h 323"/>
                <a:gd name="T40" fmla="*/ 76 w 239"/>
                <a:gd name="T41" fmla="*/ 1276 h 323"/>
                <a:gd name="T42" fmla="*/ 460 w 239"/>
                <a:gd name="T43" fmla="*/ 1292 h 323"/>
                <a:gd name="T44" fmla="*/ 704 w 239"/>
                <a:gd name="T45" fmla="*/ 1272 h 323"/>
                <a:gd name="T46" fmla="*/ 844 w 239"/>
                <a:gd name="T47" fmla="*/ 1192 h 323"/>
                <a:gd name="T48" fmla="*/ 868 w 239"/>
                <a:gd name="T49" fmla="*/ 1168 h 323"/>
                <a:gd name="T50" fmla="*/ 956 w 239"/>
                <a:gd name="T51" fmla="*/ 868 h 323"/>
                <a:gd name="T52" fmla="*/ 956 w 239"/>
                <a:gd name="T53" fmla="*/ 816 h 32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39"/>
                <a:gd name="T82" fmla="*/ 0 h 323"/>
                <a:gd name="T83" fmla="*/ 239 w 239"/>
                <a:gd name="T84" fmla="*/ 323 h 32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39" h="323">
                  <a:moveTo>
                    <a:pt x="239" y="204"/>
                  </a:moveTo>
                  <a:cubicBezTo>
                    <a:pt x="237" y="190"/>
                    <a:pt x="231" y="178"/>
                    <a:pt x="220" y="167"/>
                  </a:cubicBezTo>
                  <a:cubicBezTo>
                    <a:pt x="206" y="154"/>
                    <a:pt x="186" y="144"/>
                    <a:pt x="161" y="136"/>
                  </a:cubicBezTo>
                  <a:cubicBezTo>
                    <a:pt x="133" y="127"/>
                    <a:pt x="99" y="116"/>
                    <a:pt x="89" y="111"/>
                  </a:cubicBezTo>
                  <a:cubicBezTo>
                    <a:pt x="79" y="107"/>
                    <a:pt x="75" y="99"/>
                    <a:pt x="75" y="93"/>
                  </a:cubicBezTo>
                  <a:cubicBezTo>
                    <a:pt x="75" y="71"/>
                    <a:pt x="89" y="65"/>
                    <a:pt x="123" y="65"/>
                  </a:cubicBezTo>
                  <a:cubicBezTo>
                    <a:pt x="191" y="65"/>
                    <a:pt x="214" y="72"/>
                    <a:pt x="228" y="72"/>
                  </a:cubicBezTo>
                  <a:cubicBezTo>
                    <a:pt x="233" y="72"/>
                    <a:pt x="235" y="72"/>
                    <a:pt x="239" y="70"/>
                  </a:cubicBezTo>
                  <a:cubicBezTo>
                    <a:pt x="239" y="12"/>
                    <a:pt x="239" y="12"/>
                    <a:pt x="239" y="12"/>
                  </a:cubicBezTo>
                  <a:cubicBezTo>
                    <a:pt x="236" y="10"/>
                    <a:pt x="231" y="8"/>
                    <a:pt x="224" y="7"/>
                  </a:cubicBezTo>
                  <a:cubicBezTo>
                    <a:pt x="216" y="6"/>
                    <a:pt x="182" y="0"/>
                    <a:pt x="143" y="0"/>
                  </a:cubicBezTo>
                  <a:cubicBezTo>
                    <a:pt x="82" y="0"/>
                    <a:pt x="45" y="3"/>
                    <a:pt x="22" y="26"/>
                  </a:cubicBezTo>
                  <a:cubicBezTo>
                    <a:pt x="8" y="41"/>
                    <a:pt x="0" y="56"/>
                    <a:pt x="0" y="90"/>
                  </a:cubicBezTo>
                  <a:cubicBezTo>
                    <a:pt x="0" y="126"/>
                    <a:pt x="12" y="153"/>
                    <a:pt x="45" y="167"/>
                  </a:cubicBezTo>
                  <a:cubicBezTo>
                    <a:pt x="89" y="187"/>
                    <a:pt x="142" y="197"/>
                    <a:pt x="153" y="204"/>
                  </a:cubicBezTo>
                  <a:cubicBezTo>
                    <a:pt x="165" y="212"/>
                    <a:pt x="165" y="220"/>
                    <a:pt x="165" y="230"/>
                  </a:cubicBezTo>
                  <a:cubicBezTo>
                    <a:pt x="165" y="249"/>
                    <a:pt x="151" y="256"/>
                    <a:pt x="125" y="256"/>
                  </a:cubicBezTo>
                  <a:cubicBezTo>
                    <a:pt x="70" y="256"/>
                    <a:pt x="24" y="248"/>
                    <a:pt x="19" y="248"/>
                  </a:cubicBezTo>
                  <a:cubicBezTo>
                    <a:pt x="12" y="248"/>
                    <a:pt x="7" y="250"/>
                    <a:pt x="5" y="256"/>
                  </a:cubicBezTo>
                  <a:cubicBezTo>
                    <a:pt x="0" y="268"/>
                    <a:pt x="1" y="277"/>
                    <a:pt x="1" y="289"/>
                  </a:cubicBezTo>
                  <a:cubicBezTo>
                    <a:pt x="1" y="316"/>
                    <a:pt x="6" y="317"/>
                    <a:pt x="19" y="319"/>
                  </a:cubicBezTo>
                  <a:cubicBezTo>
                    <a:pt x="38" y="321"/>
                    <a:pt x="74" y="323"/>
                    <a:pt x="115" y="323"/>
                  </a:cubicBezTo>
                  <a:cubicBezTo>
                    <a:pt x="140" y="323"/>
                    <a:pt x="160" y="322"/>
                    <a:pt x="176" y="318"/>
                  </a:cubicBezTo>
                  <a:cubicBezTo>
                    <a:pt x="190" y="314"/>
                    <a:pt x="202" y="309"/>
                    <a:pt x="211" y="298"/>
                  </a:cubicBezTo>
                  <a:cubicBezTo>
                    <a:pt x="213" y="296"/>
                    <a:pt x="215" y="294"/>
                    <a:pt x="217" y="292"/>
                  </a:cubicBezTo>
                  <a:cubicBezTo>
                    <a:pt x="231" y="270"/>
                    <a:pt x="239" y="245"/>
                    <a:pt x="239" y="217"/>
                  </a:cubicBezTo>
                  <a:lnTo>
                    <a:pt x="239" y="2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6" name="Freeform 24"/>
            <p:cNvSpPr>
              <a:spLocks/>
            </p:cNvSpPr>
            <p:nvPr/>
          </p:nvSpPr>
          <p:spPr bwMode="auto">
            <a:xfrm>
              <a:off x="252" y="1335"/>
              <a:ext cx="78" cy="126"/>
            </a:xfrm>
            <a:custGeom>
              <a:avLst/>
              <a:gdLst>
                <a:gd name="T0" fmla="*/ 46 w 78"/>
                <a:gd name="T1" fmla="*/ 126 h 126"/>
                <a:gd name="T2" fmla="*/ 32 w 78"/>
                <a:gd name="T3" fmla="*/ 126 h 126"/>
                <a:gd name="T4" fmla="*/ 32 w 78"/>
                <a:gd name="T5" fmla="*/ 14 h 126"/>
                <a:gd name="T6" fmla="*/ 0 w 78"/>
                <a:gd name="T7" fmla="*/ 14 h 126"/>
                <a:gd name="T8" fmla="*/ 0 w 78"/>
                <a:gd name="T9" fmla="*/ 0 h 126"/>
                <a:gd name="T10" fmla="*/ 78 w 78"/>
                <a:gd name="T11" fmla="*/ 0 h 126"/>
                <a:gd name="T12" fmla="*/ 78 w 78"/>
                <a:gd name="T13" fmla="*/ 14 h 126"/>
                <a:gd name="T14" fmla="*/ 46 w 78"/>
                <a:gd name="T15" fmla="*/ 14 h 126"/>
                <a:gd name="T16" fmla="*/ 46 w 78"/>
                <a:gd name="T17" fmla="*/ 126 h 1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8"/>
                <a:gd name="T28" fmla="*/ 0 h 126"/>
                <a:gd name="T29" fmla="*/ 78 w 78"/>
                <a:gd name="T30" fmla="*/ 126 h 1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8" h="126">
                  <a:moveTo>
                    <a:pt x="46" y="126"/>
                  </a:moveTo>
                  <a:lnTo>
                    <a:pt x="32" y="126"/>
                  </a:lnTo>
                  <a:lnTo>
                    <a:pt x="32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8" y="0"/>
                  </a:lnTo>
                  <a:lnTo>
                    <a:pt x="78" y="14"/>
                  </a:lnTo>
                  <a:lnTo>
                    <a:pt x="46" y="14"/>
                  </a:lnTo>
                  <a:lnTo>
                    <a:pt x="46" y="126"/>
                  </a:lnTo>
                  <a:close/>
                </a:path>
              </a:pathLst>
            </a:custGeom>
            <a:solidFill>
              <a:srgbClr val="FF00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7" name="Freeform 25"/>
            <p:cNvSpPr>
              <a:spLocks/>
            </p:cNvSpPr>
            <p:nvPr/>
          </p:nvSpPr>
          <p:spPr bwMode="auto">
            <a:xfrm>
              <a:off x="342" y="1335"/>
              <a:ext cx="104" cy="126"/>
            </a:xfrm>
            <a:custGeom>
              <a:avLst/>
              <a:gdLst>
                <a:gd name="T0" fmla="*/ 0 w 104"/>
                <a:gd name="T1" fmla="*/ 0 h 126"/>
                <a:gd name="T2" fmla="*/ 26 w 104"/>
                <a:gd name="T3" fmla="*/ 0 h 126"/>
                <a:gd name="T4" fmla="*/ 52 w 104"/>
                <a:gd name="T5" fmla="*/ 100 h 126"/>
                <a:gd name="T6" fmla="*/ 52 w 104"/>
                <a:gd name="T7" fmla="*/ 100 h 126"/>
                <a:gd name="T8" fmla="*/ 78 w 104"/>
                <a:gd name="T9" fmla="*/ 0 h 126"/>
                <a:gd name="T10" fmla="*/ 104 w 104"/>
                <a:gd name="T11" fmla="*/ 0 h 126"/>
                <a:gd name="T12" fmla="*/ 104 w 104"/>
                <a:gd name="T13" fmla="*/ 126 h 126"/>
                <a:gd name="T14" fmla="*/ 88 w 104"/>
                <a:gd name="T15" fmla="*/ 126 h 126"/>
                <a:gd name="T16" fmla="*/ 88 w 104"/>
                <a:gd name="T17" fmla="*/ 16 h 126"/>
                <a:gd name="T18" fmla="*/ 88 w 104"/>
                <a:gd name="T19" fmla="*/ 16 h 126"/>
                <a:gd name="T20" fmla="*/ 60 w 104"/>
                <a:gd name="T21" fmla="*/ 126 h 126"/>
                <a:gd name="T22" fmla="*/ 44 w 104"/>
                <a:gd name="T23" fmla="*/ 126 h 126"/>
                <a:gd name="T24" fmla="*/ 16 w 104"/>
                <a:gd name="T25" fmla="*/ 16 h 126"/>
                <a:gd name="T26" fmla="*/ 16 w 104"/>
                <a:gd name="T27" fmla="*/ 16 h 126"/>
                <a:gd name="T28" fmla="*/ 16 w 104"/>
                <a:gd name="T29" fmla="*/ 126 h 126"/>
                <a:gd name="T30" fmla="*/ 0 w 104"/>
                <a:gd name="T31" fmla="*/ 126 h 126"/>
                <a:gd name="T32" fmla="*/ 0 w 104"/>
                <a:gd name="T33" fmla="*/ 0 h 12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4"/>
                <a:gd name="T52" fmla="*/ 0 h 126"/>
                <a:gd name="T53" fmla="*/ 104 w 104"/>
                <a:gd name="T54" fmla="*/ 126 h 12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4" h="126">
                  <a:moveTo>
                    <a:pt x="0" y="0"/>
                  </a:moveTo>
                  <a:lnTo>
                    <a:pt x="26" y="0"/>
                  </a:lnTo>
                  <a:lnTo>
                    <a:pt x="52" y="100"/>
                  </a:lnTo>
                  <a:lnTo>
                    <a:pt x="78" y="0"/>
                  </a:lnTo>
                  <a:lnTo>
                    <a:pt x="104" y="0"/>
                  </a:lnTo>
                  <a:lnTo>
                    <a:pt x="104" y="126"/>
                  </a:lnTo>
                  <a:lnTo>
                    <a:pt x="88" y="126"/>
                  </a:lnTo>
                  <a:lnTo>
                    <a:pt x="88" y="16"/>
                  </a:lnTo>
                  <a:lnTo>
                    <a:pt x="60" y="126"/>
                  </a:lnTo>
                  <a:lnTo>
                    <a:pt x="44" y="126"/>
                  </a:lnTo>
                  <a:lnTo>
                    <a:pt x="16" y="16"/>
                  </a:lnTo>
                  <a:lnTo>
                    <a:pt x="16" y="126"/>
                  </a:lnTo>
                  <a:lnTo>
                    <a:pt x="0" y="1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sp>
        <p:nvSpPr>
          <p:cNvPr id="18" name="Rectangle 9"/>
          <p:cNvSpPr/>
          <p:nvPr userDrawn="1"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Текст 24"/>
          <p:cNvSpPr>
            <a:spLocks noGrp="1"/>
          </p:cNvSpPr>
          <p:nvPr>
            <p:ph type="body" sz="quarter" idx="13"/>
          </p:nvPr>
        </p:nvSpPr>
        <p:spPr>
          <a:xfrm>
            <a:off x="484095" y="6399935"/>
            <a:ext cx="7573384" cy="365125"/>
          </a:xfrm>
        </p:spPr>
        <p:txBody>
          <a:bodyPr anchor="ctr">
            <a:noAutofit/>
          </a:bodyPr>
          <a:lstStyle>
            <a:lvl1pPr marL="0" indent="0">
              <a:buNone/>
              <a:defRPr sz="1400">
                <a:latin typeface="+mn-lt"/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5647847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4" y="228600"/>
            <a:ext cx="6387167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6181611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6179566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212262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pPr/>
              <a:t>6/2/2011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46481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49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802438" y="4535424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423545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4016633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401530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0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pPr/>
              <a:t>6/2/2011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25907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624388" y="4534726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624388" y="2381663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6803136" y="2381662"/>
            <a:ext cx="2057400" cy="418795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3124200"/>
            <a:ext cx="3108960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365248"/>
            <a:ext cx="424011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3995737"/>
            <a:ext cx="3108960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pPr/>
              <a:t>6/2/2011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750361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27790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46062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pPr/>
              <a:t>6/2/2011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95772" y="954742"/>
            <a:ext cx="681318" cy="517142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58756"/>
            <a:ext cx="6858000" cy="5184869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pPr/>
              <a:t>6/2/2011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 rot="16200000">
            <a:off x="8593111" y="561668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Титульный слайд с 2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pPr algn="r"/>
            <a:r>
              <a:rPr kumimoji="0" lang="ru-RU" smtClean="0">
                <a:solidFill>
                  <a:schemeClr val="bg1"/>
                </a:solidFill>
              </a:rPr>
              <a:t>6/30/2006</a:t>
            </a:r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pPr algn="l"/>
            <a:endParaRPr kumimoji="0" lang="ru-RU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ru-RU" smtClean="0"/>
              <a:t>Чтобы добавить рисунок, перетащите его на заполнитель или щелкните значок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74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ru-RU" smtClean="0"/>
              <a:t>Чтобы добавить рисунок, перетащите его на заполнитель или щелкните значок</a:t>
            </a:r>
            <a:endParaRPr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1779494"/>
            <a:ext cx="3086100" cy="2040905"/>
          </a:xfrm>
        </p:spPr>
        <p:txBody>
          <a:bodyPr lIns="45720" tIns="45720" rIns="45720" anchor="t">
            <a:noAutofit/>
          </a:bodyPr>
          <a:lstStyle>
            <a:lvl1pPr marL="0" indent="0" algn="ctr">
              <a:spcBef>
                <a:spcPts val="600"/>
              </a:spcBef>
              <a:buNone/>
              <a:defRPr sz="4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  <p:extLst>
      <p:ext uri="{BB962C8B-B14F-4D97-AF65-F5344CB8AC3E}">
        <p14:creationId xmlns="" xmlns:p14="http://schemas.microsoft.com/office/powerpoint/2010/main" val="2473815899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51200"/>
            <a:ext cx="7920000" cy="828000"/>
          </a:xfrm>
        </p:spPr>
        <p:txBody>
          <a:bodyPr>
            <a:normAutofit/>
          </a:bodyPr>
          <a:lstStyle>
            <a:lvl1pPr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340768"/>
            <a:ext cx="7920000" cy="46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</a:lstStyle>
          <a:p>
            <a:pPr lvl="0" eaLnBrk="1" latinLnBrk="0" hangingPunct="1"/>
            <a:r>
              <a:rPr lang="ru-RU" dirty="0" smtClean="0"/>
              <a:t>Образец текста</a:t>
            </a:r>
          </a:p>
          <a:p>
            <a:pPr lvl="1" eaLnBrk="1" latinLnBrk="0" hangingPunct="1"/>
            <a:r>
              <a:rPr lang="ru-RU" dirty="0" smtClean="0"/>
              <a:t>Второй уровень</a:t>
            </a:r>
          </a:p>
          <a:p>
            <a:pPr lvl="2" eaLnBrk="1" latinLnBrk="0" hangingPunct="1"/>
            <a:r>
              <a:rPr lang="ru-RU" dirty="0" smtClean="0"/>
              <a:t>Третий уровень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0"/>
          </p:nvPr>
        </p:nvSpPr>
        <p:spPr>
          <a:xfrm>
            <a:off x="755650" y="6372000"/>
            <a:ext cx="6768678" cy="360635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 smtClean="0"/>
              <a:t>Образец текста</a:t>
            </a:r>
            <a:endParaRPr lang="ru-RU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 flipH="1">
            <a:off x="7596335" y="6367510"/>
            <a:ext cx="719808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ru-RU" sz="1600" b="1">
                <a:solidFill>
                  <a:schemeClr val="accent1">
                    <a:lumMod val="75000"/>
                  </a:schemeClr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A4431D5-1B33-458B-8AFD-CECCB0FA18CB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dirty="0"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678269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51200"/>
            <a:ext cx="7920000" cy="828000"/>
          </a:xfrm>
        </p:spPr>
        <p:txBody>
          <a:bodyPr>
            <a:normAutofit/>
          </a:bodyPr>
          <a:lstStyle>
            <a:lvl1pPr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340768"/>
            <a:ext cx="7920000" cy="46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</a:lstStyle>
          <a:p>
            <a:pPr lvl="0" eaLnBrk="1" latinLnBrk="0" hangingPunct="1"/>
            <a:r>
              <a:rPr lang="ru-RU" dirty="0" smtClean="0"/>
              <a:t>Образец текста</a:t>
            </a:r>
          </a:p>
          <a:p>
            <a:pPr lvl="1" eaLnBrk="1" latinLnBrk="0" hangingPunct="1"/>
            <a:r>
              <a:rPr lang="ru-RU" dirty="0" smtClean="0"/>
              <a:t>Второй уровень</a:t>
            </a:r>
          </a:p>
          <a:p>
            <a:pPr lvl="2" eaLnBrk="1" latinLnBrk="0" hangingPunct="1"/>
            <a:r>
              <a:rPr lang="ru-RU" dirty="0" smtClean="0"/>
              <a:t>Третий уровень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0"/>
          </p:nvPr>
        </p:nvSpPr>
        <p:spPr>
          <a:xfrm>
            <a:off x="755650" y="6372000"/>
            <a:ext cx="6768678" cy="360635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 smtClean="0"/>
              <a:t>Образец текста</a:t>
            </a:r>
            <a:endParaRPr lang="ru-RU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 flipH="1">
            <a:off x="7596335" y="6367510"/>
            <a:ext cx="719808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ru-RU" sz="1600" b="1">
                <a:solidFill>
                  <a:schemeClr val="accent1">
                    <a:lumMod val="75000"/>
                  </a:schemeClr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A4431D5-1B33-458B-8AFD-CECCB0FA18CB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dirty="0"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5635029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51200"/>
            <a:ext cx="7920000" cy="828000"/>
          </a:xfrm>
        </p:spPr>
        <p:txBody>
          <a:bodyPr>
            <a:normAutofit/>
          </a:bodyPr>
          <a:lstStyle>
            <a:lvl1pPr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340768"/>
            <a:ext cx="7920000" cy="46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</a:lstStyle>
          <a:p>
            <a:pPr lvl="0" eaLnBrk="1" latinLnBrk="0" hangingPunct="1"/>
            <a:r>
              <a:rPr lang="ru-RU" dirty="0" smtClean="0"/>
              <a:t>Образец текста</a:t>
            </a:r>
          </a:p>
          <a:p>
            <a:pPr lvl="1" eaLnBrk="1" latinLnBrk="0" hangingPunct="1"/>
            <a:r>
              <a:rPr lang="ru-RU" dirty="0" smtClean="0"/>
              <a:t>Второй уровень</a:t>
            </a:r>
          </a:p>
          <a:p>
            <a:pPr lvl="2" eaLnBrk="1" latinLnBrk="0" hangingPunct="1"/>
            <a:r>
              <a:rPr lang="ru-RU" dirty="0" smtClean="0"/>
              <a:t>Третий уровень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0"/>
          </p:nvPr>
        </p:nvSpPr>
        <p:spPr>
          <a:xfrm>
            <a:off x="755650" y="6372000"/>
            <a:ext cx="6768678" cy="360635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 smtClean="0"/>
              <a:t>Образец текста</a:t>
            </a:r>
            <a:endParaRPr lang="ru-RU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 flipH="1">
            <a:off x="7596335" y="6367510"/>
            <a:ext cx="719808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ru-RU" sz="1600" b="1">
                <a:solidFill>
                  <a:schemeClr val="accent1">
                    <a:lumMod val="75000"/>
                  </a:schemeClr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A4431D5-1B33-458B-8AFD-CECCB0FA18CB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dirty="0"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23703150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51200"/>
            <a:ext cx="7920000" cy="828000"/>
          </a:xfrm>
        </p:spPr>
        <p:txBody>
          <a:bodyPr>
            <a:normAutofit/>
          </a:bodyPr>
          <a:lstStyle>
            <a:lvl1pPr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340768"/>
            <a:ext cx="7920000" cy="46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</a:lstStyle>
          <a:p>
            <a:pPr lvl="0" eaLnBrk="1" latinLnBrk="0" hangingPunct="1"/>
            <a:r>
              <a:rPr lang="ru-RU" dirty="0" smtClean="0"/>
              <a:t>Образец текста</a:t>
            </a:r>
          </a:p>
          <a:p>
            <a:pPr lvl="1" eaLnBrk="1" latinLnBrk="0" hangingPunct="1"/>
            <a:r>
              <a:rPr lang="ru-RU" dirty="0" smtClean="0"/>
              <a:t>Второй уровень</a:t>
            </a:r>
          </a:p>
          <a:p>
            <a:pPr lvl="2" eaLnBrk="1" latinLnBrk="0" hangingPunct="1"/>
            <a:r>
              <a:rPr lang="ru-RU" dirty="0" smtClean="0"/>
              <a:t>Третий уровень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0"/>
          </p:nvPr>
        </p:nvSpPr>
        <p:spPr>
          <a:xfrm>
            <a:off x="755650" y="6372000"/>
            <a:ext cx="6768678" cy="360635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 smtClean="0"/>
              <a:t>Образец текста</a:t>
            </a:r>
            <a:endParaRPr lang="ru-RU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 flipH="1">
            <a:off x="7596335" y="6367510"/>
            <a:ext cx="719808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ru-RU" sz="1600" b="1">
                <a:solidFill>
                  <a:schemeClr val="accent1">
                    <a:lumMod val="75000"/>
                  </a:schemeClr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A4431D5-1B33-458B-8AFD-CECCB0FA18CB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dirty="0"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23703150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89937" y="282574"/>
            <a:ext cx="649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995082"/>
          </a:xfrm>
        </p:spPr>
        <p:txBody>
          <a:bodyPr anchor="b" anchorCtr="0"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129553"/>
            <a:ext cx="7558960" cy="7747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kumimoji="0" sz="20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Click to edit Master text styles</a:t>
            </a:r>
          </a:p>
        </p:txBody>
      </p:sp>
      <p:grpSp>
        <p:nvGrpSpPr>
          <p:cNvPr id="11" name="Group 19"/>
          <p:cNvGrpSpPr>
            <a:grpSpLocks noChangeAspect="1"/>
          </p:cNvGrpSpPr>
          <p:nvPr userDrawn="1"/>
        </p:nvGrpSpPr>
        <p:grpSpPr bwMode="auto">
          <a:xfrm>
            <a:off x="8289420" y="1216773"/>
            <a:ext cx="504000" cy="457500"/>
            <a:chOff x="-2052" y="1335"/>
            <a:chExt cx="2498" cy="2268"/>
          </a:xfrm>
        </p:grpSpPr>
        <p:sp>
          <p:nvSpPr>
            <p:cNvPr id="12" name="Freeform 20"/>
            <p:cNvSpPr>
              <a:spLocks/>
            </p:cNvSpPr>
            <p:nvPr/>
          </p:nvSpPr>
          <p:spPr bwMode="auto">
            <a:xfrm>
              <a:off x="-2052" y="1335"/>
              <a:ext cx="2270" cy="2268"/>
            </a:xfrm>
            <a:custGeom>
              <a:avLst/>
              <a:gdLst>
                <a:gd name="T0" fmla="*/ 3476 w 1135"/>
                <a:gd name="T1" fmla="*/ 4292 h 1134"/>
                <a:gd name="T2" fmla="*/ 4296 w 1135"/>
                <a:gd name="T3" fmla="*/ 3468 h 1134"/>
                <a:gd name="T4" fmla="*/ 4540 w 1135"/>
                <a:gd name="T5" fmla="*/ 2980 h 1134"/>
                <a:gd name="T6" fmla="*/ 4540 w 1135"/>
                <a:gd name="T7" fmla="*/ 228 h 1134"/>
                <a:gd name="T8" fmla="*/ 4312 w 1135"/>
                <a:gd name="T9" fmla="*/ 0 h 1134"/>
                <a:gd name="T10" fmla="*/ 1552 w 1135"/>
                <a:gd name="T11" fmla="*/ 0 h 1134"/>
                <a:gd name="T12" fmla="*/ 1064 w 1135"/>
                <a:gd name="T13" fmla="*/ 240 h 1134"/>
                <a:gd name="T14" fmla="*/ 244 w 1135"/>
                <a:gd name="T15" fmla="*/ 1068 h 1134"/>
                <a:gd name="T16" fmla="*/ 0 w 1135"/>
                <a:gd name="T17" fmla="*/ 1556 h 1134"/>
                <a:gd name="T18" fmla="*/ 0 w 1135"/>
                <a:gd name="T19" fmla="*/ 4308 h 1134"/>
                <a:gd name="T20" fmla="*/ 228 w 1135"/>
                <a:gd name="T21" fmla="*/ 4536 h 1134"/>
                <a:gd name="T22" fmla="*/ 2988 w 1135"/>
                <a:gd name="T23" fmla="*/ 4536 h 1134"/>
                <a:gd name="T24" fmla="*/ 3476 w 1135"/>
                <a:gd name="T25" fmla="*/ 4292 h 113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35"/>
                <a:gd name="T40" fmla="*/ 0 h 1134"/>
                <a:gd name="T41" fmla="*/ 1135 w 1135"/>
                <a:gd name="T42" fmla="*/ 1134 h 113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35" h="1134">
                  <a:moveTo>
                    <a:pt x="869" y="1073"/>
                  </a:moveTo>
                  <a:cubicBezTo>
                    <a:pt x="1074" y="867"/>
                    <a:pt x="1074" y="867"/>
                    <a:pt x="1074" y="867"/>
                  </a:cubicBezTo>
                  <a:cubicBezTo>
                    <a:pt x="1112" y="830"/>
                    <a:pt x="1135" y="794"/>
                    <a:pt x="1135" y="745"/>
                  </a:cubicBezTo>
                  <a:cubicBezTo>
                    <a:pt x="1135" y="57"/>
                    <a:pt x="1135" y="57"/>
                    <a:pt x="1135" y="57"/>
                  </a:cubicBezTo>
                  <a:cubicBezTo>
                    <a:pt x="1135" y="26"/>
                    <a:pt x="1109" y="0"/>
                    <a:pt x="1078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342" y="0"/>
                    <a:pt x="300" y="26"/>
                    <a:pt x="266" y="60"/>
                  </a:cubicBezTo>
                  <a:cubicBezTo>
                    <a:pt x="61" y="267"/>
                    <a:pt x="61" y="267"/>
                    <a:pt x="61" y="267"/>
                  </a:cubicBezTo>
                  <a:cubicBezTo>
                    <a:pt x="26" y="301"/>
                    <a:pt x="0" y="344"/>
                    <a:pt x="0" y="389"/>
                  </a:cubicBezTo>
                  <a:cubicBezTo>
                    <a:pt x="0" y="1077"/>
                    <a:pt x="0" y="1077"/>
                    <a:pt x="0" y="1077"/>
                  </a:cubicBezTo>
                  <a:cubicBezTo>
                    <a:pt x="0" y="1108"/>
                    <a:pt x="26" y="1134"/>
                    <a:pt x="57" y="1134"/>
                  </a:cubicBezTo>
                  <a:cubicBezTo>
                    <a:pt x="747" y="1134"/>
                    <a:pt x="747" y="1134"/>
                    <a:pt x="747" y="1134"/>
                  </a:cubicBezTo>
                  <a:cubicBezTo>
                    <a:pt x="793" y="1134"/>
                    <a:pt x="835" y="1108"/>
                    <a:pt x="869" y="1073"/>
                  </a:cubicBezTo>
                  <a:close/>
                </a:path>
              </a:pathLst>
            </a:custGeom>
            <a:solidFill>
              <a:srgbClr val="FF00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" name="Freeform 21"/>
            <p:cNvSpPr>
              <a:spLocks/>
            </p:cNvSpPr>
            <p:nvPr/>
          </p:nvSpPr>
          <p:spPr bwMode="auto">
            <a:xfrm>
              <a:off x="-1462" y="2247"/>
              <a:ext cx="442" cy="790"/>
            </a:xfrm>
            <a:custGeom>
              <a:avLst/>
              <a:gdLst>
                <a:gd name="T0" fmla="*/ 884 w 221"/>
                <a:gd name="T1" fmla="*/ 512 h 395"/>
                <a:gd name="T2" fmla="*/ 800 w 221"/>
                <a:gd name="T3" fmla="*/ 592 h 395"/>
                <a:gd name="T4" fmla="*/ 552 w 221"/>
                <a:gd name="T5" fmla="*/ 592 h 395"/>
                <a:gd name="T6" fmla="*/ 552 w 221"/>
                <a:gd name="T7" fmla="*/ 1108 h 395"/>
                <a:gd name="T8" fmla="*/ 568 w 221"/>
                <a:gd name="T9" fmla="*/ 1280 h 395"/>
                <a:gd name="T10" fmla="*/ 608 w 221"/>
                <a:gd name="T11" fmla="*/ 1304 h 395"/>
                <a:gd name="T12" fmla="*/ 812 w 221"/>
                <a:gd name="T13" fmla="*/ 1288 h 395"/>
                <a:gd name="T14" fmla="*/ 880 w 221"/>
                <a:gd name="T15" fmla="*/ 1360 h 395"/>
                <a:gd name="T16" fmla="*/ 880 w 221"/>
                <a:gd name="T17" fmla="*/ 1444 h 395"/>
                <a:gd name="T18" fmla="*/ 772 w 221"/>
                <a:gd name="T19" fmla="*/ 1568 h 395"/>
                <a:gd name="T20" fmla="*/ 552 w 221"/>
                <a:gd name="T21" fmla="*/ 1580 h 395"/>
                <a:gd name="T22" fmla="*/ 228 w 221"/>
                <a:gd name="T23" fmla="*/ 1176 h 395"/>
                <a:gd name="T24" fmla="*/ 228 w 221"/>
                <a:gd name="T25" fmla="*/ 592 h 395"/>
                <a:gd name="T26" fmla="*/ 60 w 221"/>
                <a:gd name="T27" fmla="*/ 592 h 395"/>
                <a:gd name="T28" fmla="*/ 0 w 221"/>
                <a:gd name="T29" fmla="*/ 520 h 395"/>
                <a:gd name="T30" fmla="*/ 0 w 221"/>
                <a:gd name="T31" fmla="*/ 408 h 395"/>
                <a:gd name="T32" fmla="*/ 68 w 221"/>
                <a:gd name="T33" fmla="*/ 324 h 395"/>
                <a:gd name="T34" fmla="*/ 228 w 221"/>
                <a:gd name="T35" fmla="*/ 324 h 395"/>
                <a:gd name="T36" fmla="*/ 228 w 221"/>
                <a:gd name="T37" fmla="*/ 112 h 395"/>
                <a:gd name="T38" fmla="*/ 336 w 221"/>
                <a:gd name="T39" fmla="*/ 0 h 395"/>
                <a:gd name="T40" fmla="*/ 444 w 221"/>
                <a:gd name="T41" fmla="*/ 0 h 395"/>
                <a:gd name="T42" fmla="*/ 552 w 221"/>
                <a:gd name="T43" fmla="*/ 112 h 395"/>
                <a:gd name="T44" fmla="*/ 552 w 221"/>
                <a:gd name="T45" fmla="*/ 324 h 395"/>
                <a:gd name="T46" fmla="*/ 800 w 221"/>
                <a:gd name="T47" fmla="*/ 324 h 395"/>
                <a:gd name="T48" fmla="*/ 884 w 221"/>
                <a:gd name="T49" fmla="*/ 404 h 395"/>
                <a:gd name="T50" fmla="*/ 884 w 221"/>
                <a:gd name="T51" fmla="*/ 512 h 39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21"/>
                <a:gd name="T79" fmla="*/ 0 h 395"/>
                <a:gd name="T80" fmla="*/ 221 w 221"/>
                <a:gd name="T81" fmla="*/ 395 h 39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21" h="395">
                  <a:moveTo>
                    <a:pt x="221" y="128"/>
                  </a:moveTo>
                  <a:cubicBezTo>
                    <a:pt x="221" y="146"/>
                    <a:pt x="213" y="148"/>
                    <a:pt x="200" y="148"/>
                  </a:cubicBezTo>
                  <a:cubicBezTo>
                    <a:pt x="138" y="148"/>
                    <a:pt x="138" y="148"/>
                    <a:pt x="138" y="148"/>
                  </a:cubicBezTo>
                  <a:cubicBezTo>
                    <a:pt x="138" y="277"/>
                    <a:pt x="138" y="277"/>
                    <a:pt x="138" y="277"/>
                  </a:cubicBezTo>
                  <a:cubicBezTo>
                    <a:pt x="138" y="307"/>
                    <a:pt x="139" y="315"/>
                    <a:pt x="142" y="320"/>
                  </a:cubicBezTo>
                  <a:cubicBezTo>
                    <a:pt x="144" y="323"/>
                    <a:pt x="146" y="326"/>
                    <a:pt x="152" y="326"/>
                  </a:cubicBezTo>
                  <a:cubicBezTo>
                    <a:pt x="170" y="326"/>
                    <a:pt x="185" y="322"/>
                    <a:pt x="203" y="322"/>
                  </a:cubicBezTo>
                  <a:cubicBezTo>
                    <a:pt x="217" y="322"/>
                    <a:pt x="220" y="333"/>
                    <a:pt x="220" y="340"/>
                  </a:cubicBezTo>
                  <a:cubicBezTo>
                    <a:pt x="220" y="361"/>
                    <a:pt x="220" y="361"/>
                    <a:pt x="220" y="361"/>
                  </a:cubicBezTo>
                  <a:cubicBezTo>
                    <a:pt x="220" y="384"/>
                    <a:pt x="213" y="391"/>
                    <a:pt x="193" y="392"/>
                  </a:cubicBezTo>
                  <a:cubicBezTo>
                    <a:pt x="173" y="395"/>
                    <a:pt x="159" y="395"/>
                    <a:pt x="138" y="395"/>
                  </a:cubicBezTo>
                  <a:cubicBezTo>
                    <a:pt x="72" y="395"/>
                    <a:pt x="57" y="370"/>
                    <a:pt x="57" y="294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15" y="148"/>
                    <a:pt x="15" y="148"/>
                    <a:pt x="15" y="148"/>
                  </a:cubicBezTo>
                  <a:cubicBezTo>
                    <a:pt x="3" y="148"/>
                    <a:pt x="0" y="140"/>
                    <a:pt x="0" y="13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86"/>
                    <a:pt x="6" y="81"/>
                    <a:pt x="17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6"/>
                    <a:pt x="66" y="0"/>
                    <a:pt x="84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29" y="0"/>
                    <a:pt x="138" y="6"/>
                    <a:pt x="138" y="28"/>
                  </a:cubicBezTo>
                  <a:cubicBezTo>
                    <a:pt x="138" y="81"/>
                    <a:pt x="138" y="81"/>
                    <a:pt x="138" y="81"/>
                  </a:cubicBezTo>
                  <a:cubicBezTo>
                    <a:pt x="200" y="81"/>
                    <a:pt x="200" y="81"/>
                    <a:pt x="200" y="81"/>
                  </a:cubicBezTo>
                  <a:cubicBezTo>
                    <a:pt x="213" y="81"/>
                    <a:pt x="221" y="83"/>
                    <a:pt x="221" y="101"/>
                  </a:cubicBezTo>
                  <a:lnTo>
                    <a:pt x="221" y="1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" name="Freeform 22"/>
            <p:cNvSpPr>
              <a:spLocks/>
            </p:cNvSpPr>
            <p:nvPr/>
          </p:nvSpPr>
          <p:spPr bwMode="auto">
            <a:xfrm>
              <a:off x="-898" y="2389"/>
              <a:ext cx="526" cy="644"/>
            </a:xfrm>
            <a:custGeom>
              <a:avLst/>
              <a:gdLst>
                <a:gd name="T0" fmla="*/ 1052 w 263"/>
                <a:gd name="T1" fmla="*/ 1176 h 322"/>
                <a:gd name="T2" fmla="*/ 952 w 263"/>
                <a:gd name="T3" fmla="*/ 1288 h 322"/>
                <a:gd name="T4" fmla="*/ 864 w 263"/>
                <a:gd name="T5" fmla="*/ 1288 h 322"/>
                <a:gd name="T6" fmla="*/ 728 w 263"/>
                <a:gd name="T7" fmla="*/ 1176 h 322"/>
                <a:gd name="T8" fmla="*/ 728 w 263"/>
                <a:gd name="T9" fmla="*/ 488 h 322"/>
                <a:gd name="T10" fmla="*/ 716 w 263"/>
                <a:gd name="T11" fmla="*/ 316 h 322"/>
                <a:gd name="T12" fmla="*/ 624 w 263"/>
                <a:gd name="T13" fmla="*/ 268 h 322"/>
                <a:gd name="T14" fmla="*/ 324 w 263"/>
                <a:gd name="T15" fmla="*/ 400 h 322"/>
                <a:gd name="T16" fmla="*/ 324 w 263"/>
                <a:gd name="T17" fmla="*/ 1176 h 322"/>
                <a:gd name="T18" fmla="*/ 224 w 263"/>
                <a:gd name="T19" fmla="*/ 1288 h 322"/>
                <a:gd name="T20" fmla="*/ 136 w 263"/>
                <a:gd name="T21" fmla="*/ 1288 h 322"/>
                <a:gd name="T22" fmla="*/ 0 w 263"/>
                <a:gd name="T23" fmla="*/ 1176 h 322"/>
                <a:gd name="T24" fmla="*/ 0 w 263"/>
                <a:gd name="T25" fmla="*/ 148 h 322"/>
                <a:gd name="T26" fmla="*/ 112 w 263"/>
                <a:gd name="T27" fmla="*/ 40 h 322"/>
                <a:gd name="T28" fmla="*/ 224 w 263"/>
                <a:gd name="T29" fmla="*/ 40 h 322"/>
                <a:gd name="T30" fmla="*/ 312 w 263"/>
                <a:gd name="T31" fmla="*/ 156 h 322"/>
                <a:gd name="T32" fmla="*/ 676 w 263"/>
                <a:gd name="T33" fmla="*/ 0 h 322"/>
                <a:gd name="T34" fmla="*/ 1052 w 263"/>
                <a:gd name="T35" fmla="*/ 356 h 322"/>
                <a:gd name="T36" fmla="*/ 1052 w 263"/>
                <a:gd name="T37" fmla="*/ 1176 h 3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63"/>
                <a:gd name="T58" fmla="*/ 0 h 322"/>
                <a:gd name="T59" fmla="*/ 263 w 263"/>
                <a:gd name="T60" fmla="*/ 322 h 32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63" h="322">
                  <a:moveTo>
                    <a:pt x="263" y="294"/>
                  </a:moveTo>
                  <a:cubicBezTo>
                    <a:pt x="263" y="312"/>
                    <a:pt x="257" y="322"/>
                    <a:pt x="238" y="322"/>
                  </a:cubicBezTo>
                  <a:cubicBezTo>
                    <a:pt x="216" y="322"/>
                    <a:pt x="216" y="322"/>
                    <a:pt x="216" y="322"/>
                  </a:cubicBezTo>
                  <a:cubicBezTo>
                    <a:pt x="193" y="322"/>
                    <a:pt x="182" y="319"/>
                    <a:pt x="182" y="294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2" y="100"/>
                    <a:pt x="183" y="86"/>
                    <a:pt x="179" y="79"/>
                  </a:cubicBezTo>
                  <a:cubicBezTo>
                    <a:pt x="175" y="71"/>
                    <a:pt x="166" y="67"/>
                    <a:pt x="156" y="67"/>
                  </a:cubicBezTo>
                  <a:cubicBezTo>
                    <a:pt x="123" y="67"/>
                    <a:pt x="99" y="85"/>
                    <a:pt x="81" y="100"/>
                  </a:cubicBezTo>
                  <a:cubicBezTo>
                    <a:pt x="81" y="294"/>
                    <a:pt x="81" y="294"/>
                    <a:pt x="81" y="294"/>
                  </a:cubicBezTo>
                  <a:cubicBezTo>
                    <a:pt x="81" y="312"/>
                    <a:pt x="76" y="322"/>
                    <a:pt x="56" y="322"/>
                  </a:cubicBezTo>
                  <a:cubicBezTo>
                    <a:pt x="34" y="322"/>
                    <a:pt x="34" y="322"/>
                    <a:pt x="34" y="322"/>
                  </a:cubicBezTo>
                  <a:cubicBezTo>
                    <a:pt x="11" y="322"/>
                    <a:pt x="0" y="319"/>
                    <a:pt x="0" y="29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0" y="10"/>
                    <a:pt x="28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70" y="10"/>
                    <a:pt x="78" y="19"/>
                    <a:pt x="78" y="39"/>
                  </a:cubicBezTo>
                  <a:cubicBezTo>
                    <a:pt x="115" y="7"/>
                    <a:pt x="137" y="0"/>
                    <a:pt x="169" y="0"/>
                  </a:cubicBezTo>
                  <a:cubicBezTo>
                    <a:pt x="245" y="0"/>
                    <a:pt x="263" y="48"/>
                    <a:pt x="263" y="89"/>
                  </a:cubicBezTo>
                  <a:lnTo>
                    <a:pt x="263" y="29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" name="Freeform 23"/>
            <p:cNvSpPr>
              <a:spLocks/>
            </p:cNvSpPr>
            <p:nvPr/>
          </p:nvSpPr>
          <p:spPr bwMode="auto">
            <a:xfrm>
              <a:off x="-260" y="2391"/>
              <a:ext cx="478" cy="646"/>
            </a:xfrm>
            <a:custGeom>
              <a:avLst/>
              <a:gdLst>
                <a:gd name="T0" fmla="*/ 956 w 239"/>
                <a:gd name="T1" fmla="*/ 816 h 323"/>
                <a:gd name="T2" fmla="*/ 880 w 239"/>
                <a:gd name="T3" fmla="*/ 668 h 323"/>
                <a:gd name="T4" fmla="*/ 644 w 239"/>
                <a:gd name="T5" fmla="*/ 544 h 323"/>
                <a:gd name="T6" fmla="*/ 356 w 239"/>
                <a:gd name="T7" fmla="*/ 444 h 323"/>
                <a:gd name="T8" fmla="*/ 300 w 239"/>
                <a:gd name="T9" fmla="*/ 372 h 323"/>
                <a:gd name="T10" fmla="*/ 492 w 239"/>
                <a:gd name="T11" fmla="*/ 260 h 323"/>
                <a:gd name="T12" fmla="*/ 912 w 239"/>
                <a:gd name="T13" fmla="*/ 288 h 323"/>
                <a:gd name="T14" fmla="*/ 956 w 239"/>
                <a:gd name="T15" fmla="*/ 280 h 323"/>
                <a:gd name="T16" fmla="*/ 956 w 239"/>
                <a:gd name="T17" fmla="*/ 48 h 323"/>
                <a:gd name="T18" fmla="*/ 896 w 239"/>
                <a:gd name="T19" fmla="*/ 28 h 323"/>
                <a:gd name="T20" fmla="*/ 572 w 239"/>
                <a:gd name="T21" fmla="*/ 0 h 323"/>
                <a:gd name="T22" fmla="*/ 88 w 239"/>
                <a:gd name="T23" fmla="*/ 104 h 323"/>
                <a:gd name="T24" fmla="*/ 0 w 239"/>
                <a:gd name="T25" fmla="*/ 360 h 323"/>
                <a:gd name="T26" fmla="*/ 180 w 239"/>
                <a:gd name="T27" fmla="*/ 668 h 323"/>
                <a:gd name="T28" fmla="*/ 612 w 239"/>
                <a:gd name="T29" fmla="*/ 816 h 323"/>
                <a:gd name="T30" fmla="*/ 660 w 239"/>
                <a:gd name="T31" fmla="*/ 920 h 323"/>
                <a:gd name="T32" fmla="*/ 500 w 239"/>
                <a:gd name="T33" fmla="*/ 1024 h 323"/>
                <a:gd name="T34" fmla="*/ 76 w 239"/>
                <a:gd name="T35" fmla="*/ 992 h 323"/>
                <a:gd name="T36" fmla="*/ 20 w 239"/>
                <a:gd name="T37" fmla="*/ 1024 h 323"/>
                <a:gd name="T38" fmla="*/ 4 w 239"/>
                <a:gd name="T39" fmla="*/ 1156 h 323"/>
                <a:gd name="T40" fmla="*/ 76 w 239"/>
                <a:gd name="T41" fmla="*/ 1276 h 323"/>
                <a:gd name="T42" fmla="*/ 460 w 239"/>
                <a:gd name="T43" fmla="*/ 1292 h 323"/>
                <a:gd name="T44" fmla="*/ 704 w 239"/>
                <a:gd name="T45" fmla="*/ 1272 h 323"/>
                <a:gd name="T46" fmla="*/ 844 w 239"/>
                <a:gd name="T47" fmla="*/ 1192 h 323"/>
                <a:gd name="T48" fmla="*/ 868 w 239"/>
                <a:gd name="T49" fmla="*/ 1168 h 323"/>
                <a:gd name="T50" fmla="*/ 956 w 239"/>
                <a:gd name="T51" fmla="*/ 868 h 323"/>
                <a:gd name="T52" fmla="*/ 956 w 239"/>
                <a:gd name="T53" fmla="*/ 816 h 32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39"/>
                <a:gd name="T82" fmla="*/ 0 h 323"/>
                <a:gd name="T83" fmla="*/ 239 w 239"/>
                <a:gd name="T84" fmla="*/ 323 h 32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39" h="323">
                  <a:moveTo>
                    <a:pt x="239" y="204"/>
                  </a:moveTo>
                  <a:cubicBezTo>
                    <a:pt x="237" y="190"/>
                    <a:pt x="231" y="178"/>
                    <a:pt x="220" y="167"/>
                  </a:cubicBezTo>
                  <a:cubicBezTo>
                    <a:pt x="206" y="154"/>
                    <a:pt x="186" y="144"/>
                    <a:pt x="161" y="136"/>
                  </a:cubicBezTo>
                  <a:cubicBezTo>
                    <a:pt x="133" y="127"/>
                    <a:pt x="99" y="116"/>
                    <a:pt x="89" y="111"/>
                  </a:cubicBezTo>
                  <a:cubicBezTo>
                    <a:pt x="79" y="107"/>
                    <a:pt x="75" y="99"/>
                    <a:pt x="75" y="93"/>
                  </a:cubicBezTo>
                  <a:cubicBezTo>
                    <a:pt x="75" y="71"/>
                    <a:pt x="89" y="65"/>
                    <a:pt x="123" y="65"/>
                  </a:cubicBezTo>
                  <a:cubicBezTo>
                    <a:pt x="191" y="65"/>
                    <a:pt x="214" y="72"/>
                    <a:pt x="228" y="72"/>
                  </a:cubicBezTo>
                  <a:cubicBezTo>
                    <a:pt x="233" y="72"/>
                    <a:pt x="235" y="72"/>
                    <a:pt x="239" y="70"/>
                  </a:cubicBezTo>
                  <a:cubicBezTo>
                    <a:pt x="239" y="12"/>
                    <a:pt x="239" y="12"/>
                    <a:pt x="239" y="12"/>
                  </a:cubicBezTo>
                  <a:cubicBezTo>
                    <a:pt x="236" y="10"/>
                    <a:pt x="231" y="8"/>
                    <a:pt x="224" y="7"/>
                  </a:cubicBezTo>
                  <a:cubicBezTo>
                    <a:pt x="216" y="6"/>
                    <a:pt x="182" y="0"/>
                    <a:pt x="143" y="0"/>
                  </a:cubicBezTo>
                  <a:cubicBezTo>
                    <a:pt x="82" y="0"/>
                    <a:pt x="45" y="3"/>
                    <a:pt x="22" y="26"/>
                  </a:cubicBezTo>
                  <a:cubicBezTo>
                    <a:pt x="8" y="41"/>
                    <a:pt x="0" y="56"/>
                    <a:pt x="0" y="90"/>
                  </a:cubicBezTo>
                  <a:cubicBezTo>
                    <a:pt x="0" y="126"/>
                    <a:pt x="12" y="153"/>
                    <a:pt x="45" y="167"/>
                  </a:cubicBezTo>
                  <a:cubicBezTo>
                    <a:pt x="89" y="187"/>
                    <a:pt x="142" y="197"/>
                    <a:pt x="153" y="204"/>
                  </a:cubicBezTo>
                  <a:cubicBezTo>
                    <a:pt x="165" y="212"/>
                    <a:pt x="165" y="220"/>
                    <a:pt x="165" y="230"/>
                  </a:cubicBezTo>
                  <a:cubicBezTo>
                    <a:pt x="165" y="249"/>
                    <a:pt x="151" y="256"/>
                    <a:pt x="125" y="256"/>
                  </a:cubicBezTo>
                  <a:cubicBezTo>
                    <a:pt x="70" y="256"/>
                    <a:pt x="24" y="248"/>
                    <a:pt x="19" y="248"/>
                  </a:cubicBezTo>
                  <a:cubicBezTo>
                    <a:pt x="12" y="248"/>
                    <a:pt x="7" y="250"/>
                    <a:pt x="5" y="256"/>
                  </a:cubicBezTo>
                  <a:cubicBezTo>
                    <a:pt x="0" y="268"/>
                    <a:pt x="1" y="277"/>
                    <a:pt x="1" y="289"/>
                  </a:cubicBezTo>
                  <a:cubicBezTo>
                    <a:pt x="1" y="316"/>
                    <a:pt x="6" y="317"/>
                    <a:pt x="19" y="319"/>
                  </a:cubicBezTo>
                  <a:cubicBezTo>
                    <a:pt x="38" y="321"/>
                    <a:pt x="74" y="323"/>
                    <a:pt x="115" y="323"/>
                  </a:cubicBezTo>
                  <a:cubicBezTo>
                    <a:pt x="140" y="323"/>
                    <a:pt x="160" y="322"/>
                    <a:pt x="176" y="318"/>
                  </a:cubicBezTo>
                  <a:cubicBezTo>
                    <a:pt x="190" y="314"/>
                    <a:pt x="202" y="309"/>
                    <a:pt x="211" y="298"/>
                  </a:cubicBezTo>
                  <a:cubicBezTo>
                    <a:pt x="213" y="296"/>
                    <a:pt x="215" y="294"/>
                    <a:pt x="217" y="292"/>
                  </a:cubicBezTo>
                  <a:cubicBezTo>
                    <a:pt x="231" y="270"/>
                    <a:pt x="239" y="245"/>
                    <a:pt x="239" y="217"/>
                  </a:cubicBezTo>
                  <a:lnTo>
                    <a:pt x="239" y="2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6" name="Freeform 24"/>
            <p:cNvSpPr>
              <a:spLocks/>
            </p:cNvSpPr>
            <p:nvPr/>
          </p:nvSpPr>
          <p:spPr bwMode="auto">
            <a:xfrm>
              <a:off x="252" y="1335"/>
              <a:ext cx="78" cy="126"/>
            </a:xfrm>
            <a:custGeom>
              <a:avLst/>
              <a:gdLst>
                <a:gd name="T0" fmla="*/ 46 w 78"/>
                <a:gd name="T1" fmla="*/ 126 h 126"/>
                <a:gd name="T2" fmla="*/ 32 w 78"/>
                <a:gd name="T3" fmla="*/ 126 h 126"/>
                <a:gd name="T4" fmla="*/ 32 w 78"/>
                <a:gd name="T5" fmla="*/ 14 h 126"/>
                <a:gd name="T6" fmla="*/ 0 w 78"/>
                <a:gd name="T7" fmla="*/ 14 h 126"/>
                <a:gd name="T8" fmla="*/ 0 w 78"/>
                <a:gd name="T9" fmla="*/ 0 h 126"/>
                <a:gd name="T10" fmla="*/ 78 w 78"/>
                <a:gd name="T11" fmla="*/ 0 h 126"/>
                <a:gd name="T12" fmla="*/ 78 w 78"/>
                <a:gd name="T13" fmla="*/ 14 h 126"/>
                <a:gd name="T14" fmla="*/ 46 w 78"/>
                <a:gd name="T15" fmla="*/ 14 h 126"/>
                <a:gd name="T16" fmla="*/ 46 w 78"/>
                <a:gd name="T17" fmla="*/ 126 h 1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8"/>
                <a:gd name="T28" fmla="*/ 0 h 126"/>
                <a:gd name="T29" fmla="*/ 78 w 78"/>
                <a:gd name="T30" fmla="*/ 126 h 1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8" h="126">
                  <a:moveTo>
                    <a:pt x="46" y="126"/>
                  </a:moveTo>
                  <a:lnTo>
                    <a:pt x="32" y="126"/>
                  </a:lnTo>
                  <a:lnTo>
                    <a:pt x="32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8" y="0"/>
                  </a:lnTo>
                  <a:lnTo>
                    <a:pt x="78" y="14"/>
                  </a:lnTo>
                  <a:lnTo>
                    <a:pt x="46" y="14"/>
                  </a:lnTo>
                  <a:lnTo>
                    <a:pt x="46" y="126"/>
                  </a:lnTo>
                  <a:close/>
                </a:path>
              </a:pathLst>
            </a:custGeom>
            <a:solidFill>
              <a:srgbClr val="FF00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7" name="Freeform 25"/>
            <p:cNvSpPr>
              <a:spLocks/>
            </p:cNvSpPr>
            <p:nvPr/>
          </p:nvSpPr>
          <p:spPr bwMode="auto">
            <a:xfrm>
              <a:off x="342" y="1335"/>
              <a:ext cx="104" cy="126"/>
            </a:xfrm>
            <a:custGeom>
              <a:avLst/>
              <a:gdLst>
                <a:gd name="T0" fmla="*/ 0 w 104"/>
                <a:gd name="T1" fmla="*/ 0 h 126"/>
                <a:gd name="T2" fmla="*/ 26 w 104"/>
                <a:gd name="T3" fmla="*/ 0 h 126"/>
                <a:gd name="T4" fmla="*/ 52 w 104"/>
                <a:gd name="T5" fmla="*/ 100 h 126"/>
                <a:gd name="T6" fmla="*/ 52 w 104"/>
                <a:gd name="T7" fmla="*/ 100 h 126"/>
                <a:gd name="T8" fmla="*/ 78 w 104"/>
                <a:gd name="T9" fmla="*/ 0 h 126"/>
                <a:gd name="T10" fmla="*/ 104 w 104"/>
                <a:gd name="T11" fmla="*/ 0 h 126"/>
                <a:gd name="T12" fmla="*/ 104 w 104"/>
                <a:gd name="T13" fmla="*/ 126 h 126"/>
                <a:gd name="T14" fmla="*/ 88 w 104"/>
                <a:gd name="T15" fmla="*/ 126 h 126"/>
                <a:gd name="T16" fmla="*/ 88 w 104"/>
                <a:gd name="T17" fmla="*/ 16 h 126"/>
                <a:gd name="T18" fmla="*/ 88 w 104"/>
                <a:gd name="T19" fmla="*/ 16 h 126"/>
                <a:gd name="T20" fmla="*/ 60 w 104"/>
                <a:gd name="T21" fmla="*/ 126 h 126"/>
                <a:gd name="T22" fmla="*/ 44 w 104"/>
                <a:gd name="T23" fmla="*/ 126 h 126"/>
                <a:gd name="T24" fmla="*/ 16 w 104"/>
                <a:gd name="T25" fmla="*/ 16 h 126"/>
                <a:gd name="T26" fmla="*/ 16 w 104"/>
                <a:gd name="T27" fmla="*/ 16 h 126"/>
                <a:gd name="T28" fmla="*/ 16 w 104"/>
                <a:gd name="T29" fmla="*/ 126 h 126"/>
                <a:gd name="T30" fmla="*/ 0 w 104"/>
                <a:gd name="T31" fmla="*/ 126 h 126"/>
                <a:gd name="T32" fmla="*/ 0 w 104"/>
                <a:gd name="T33" fmla="*/ 0 h 12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4"/>
                <a:gd name="T52" fmla="*/ 0 h 126"/>
                <a:gd name="T53" fmla="*/ 104 w 104"/>
                <a:gd name="T54" fmla="*/ 126 h 12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4" h="126">
                  <a:moveTo>
                    <a:pt x="0" y="0"/>
                  </a:moveTo>
                  <a:lnTo>
                    <a:pt x="26" y="0"/>
                  </a:lnTo>
                  <a:lnTo>
                    <a:pt x="52" y="100"/>
                  </a:lnTo>
                  <a:lnTo>
                    <a:pt x="78" y="0"/>
                  </a:lnTo>
                  <a:lnTo>
                    <a:pt x="104" y="0"/>
                  </a:lnTo>
                  <a:lnTo>
                    <a:pt x="104" y="126"/>
                  </a:lnTo>
                  <a:lnTo>
                    <a:pt x="88" y="126"/>
                  </a:lnTo>
                  <a:lnTo>
                    <a:pt x="88" y="16"/>
                  </a:lnTo>
                  <a:lnTo>
                    <a:pt x="60" y="126"/>
                  </a:lnTo>
                  <a:lnTo>
                    <a:pt x="44" y="126"/>
                  </a:lnTo>
                  <a:lnTo>
                    <a:pt x="16" y="16"/>
                  </a:lnTo>
                  <a:lnTo>
                    <a:pt x="16" y="126"/>
                  </a:lnTo>
                  <a:lnTo>
                    <a:pt x="0" y="1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sp>
        <p:nvSpPr>
          <p:cNvPr id="18" name="Rectangle 9"/>
          <p:cNvSpPr/>
          <p:nvPr userDrawn="1"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Текст 24"/>
          <p:cNvSpPr>
            <a:spLocks noGrp="1"/>
          </p:cNvSpPr>
          <p:nvPr>
            <p:ph type="body" sz="quarter" idx="13"/>
          </p:nvPr>
        </p:nvSpPr>
        <p:spPr>
          <a:xfrm>
            <a:off x="484095" y="6399935"/>
            <a:ext cx="7573384" cy="365125"/>
          </a:xfrm>
        </p:spPr>
        <p:txBody>
          <a:bodyPr anchor="ctr">
            <a:noAutofit/>
          </a:bodyPr>
          <a:lstStyle>
            <a:lvl1pPr marL="0" indent="0">
              <a:buNone/>
              <a:defRPr sz="1400">
                <a:latin typeface="+mn-lt"/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1" name="Content Placeholder 3"/>
          <p:cNvSpPr>
            <a:spLocks noGrp="1"/>
          </p:cNvSpPr>
          <p:nvPr>
            <p:ph sz="half" idx="14" hasCustomPrompt="1"/>
          </p:nvPr>
        </p:nvSpPr>
        <p:spPr>
          <a:xfrm>
            <a:off x="439987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08103209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51200"/>
            <a:ext cx="7920000" cy="828000"/>
          </a:xfrm>
        </p:spPr>
        <p:txBody>
          <a:bodyPr>
            <a:normAutofit/>
          </a:bodyPr>
          <a:lstStyle>
            <a:lvl1pPr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340768"/>
            <a:ext cx="7920000" cy="46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</a:lstStyle>
          <a:p>
            <a:pPr lvl="0" eaLnBrk="1" latinLnBrk="0" hangingPunct="1"/>
            <a:r>
              <a:rPr lang="ru-RU" dirty="0" smtClean="0"/>
              <a:t>Образец текста</a:t>
            </a:r>
          </a:p>
          <a:p>
            <a:pPr lvl="1" eaLnBrk="1" latinLnBrk="0" hangingPunct="1"/>
            <a:r>
              <a:rPr lang="ru-RU" dirty="0" smtClean="0"/>
              <a:t>Второй уровень</a:t>
            </a:r>
          </a:p>
          <a:p>
            <a:pPr lvl="2" eaLnBrk="1" latinLnBrk="0" hangingPunct="1"/>
            <a:r>
              <a:rPr lang="ru-RU" dirty="0" smtClean="0"/>
              <a:t>Третий уровень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0"/>
          </p:nvPr>
        </p:nvSpPr>
        <p:spPr>
          <a:xfrm>
            <a:off x="755650" y="6372000"/>
            <a:ext cx="6768678" cy="360635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 smtClean="0"/>
              <a:t>Образец текста</a:t>
            </a:r>
            <a:endParaRPr lang="ru-RU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 flipH="1">
            <a:off x="7596335" y="6367510"/>
            <a:ext cx="719808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ru-RU" sz="1600" b="1">
                <a:solidFill>
                  <a:schemeClr val="accent1">
                    <a:lumMod val="75000"/>
                  </a:schemeClr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A4431D5-1B33-458B-8AFD-CECCB0FA18CB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dirty="0"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23703150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666666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666666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132E019-4946-4EE1-91D3-F400F9E90F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20000" cy="792088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sz="32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340768"/>
            <a:ext cx="7920000" cy="4680000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defRPr sz="2400">
                <a:solidFill>
                  <a:schemeClr val="tx1"/>
                </a:solidFill>
              </a:defRPr>
            </a:lvl1pPr>
            <a:lvl2pPr>
              <a:spcBef>
                <a:spcPts val="600"/>
              </a:spcBef>
              <a:defRPr sz="2000">
                <a:solidFill>
                  <a:schemeClr val="tx1"/>
                </a:solidFill>
              </a:defRPr>
            </a:lvl2pPr>
            <a:lvl3pPr>
              <a:spcBef>
                <a:spcPts val="600"/>
              </a:spcBef>
              <a:defRPr sz="1800">
                <a:solidFill>
                  <a:schemeClr val="tx1"/>
                </a:solidFill>
              </a:defRPr>
            </a:lvl3pPr>
          </a:lstStyle>
          <a:p>
            <a:pPr lvl="0" eaLnBrk="1" latinLnBrk="0" hangingPunct="1"/>
            <a:r>
              <a:rPr lang="ru-RU" dirty="0" smtClean="0"/>
              <a:t>Образец текста</a:t>
            </a:r>
          </a:p>
          <a:p>
            <a:pPr lvl="1" eaLnBrk="1" latinLnBrk="0" hangingPunct="1"/>
            <a:r>
              <a:rPr lang="ru-RU" dirty="0" smtClean="0"/>
              <a:t>Второй уровень</a:t>
            </a:r>
          </a:p>
          <a:p>
            <a:pPr lvl="2" eaLnBrk="1" latinLnBrk="0" hangingPunct="1"/>
            <a:r>
              <a:rPr lang="ru-RU" dirty="0" smtClean="0"/>
              <a:t>Третий уровень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0"/>
          </p:nvPr>
        </p:nvSpPr>
        <p:spPr>
          <a:xfrm>
            <a:off x="755650" y="6372000"/>
            <a:ext cx="5040486" cy="360635"/>
          </a:xfrm>
        </p:spPr>
        <p:txBody>
          <a:bodyPr anchor="ctr">
            <a:normAutofit/>
          </a:bodyPr>
          <a:lstStyle>
            <a:lvl1pPr marL="0" indent="0">
              <a:buNone/>
              <a:defRPr sz="1000"/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Номер слайда 4"/>
          <p:cNvSpPr txBox="1">
            <a:spLocks/>
          </p:cNvSpPr>
          <p:nvPr userDrawn="1"/>
        </p:nvSpPr>
        <p:spPr>
          <a:xfrm>
            <a:off x="6012160" y="6366875"/>
            <a:ext cx="614136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94032-CD4C-4C25-B0C2-CEC720522D92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20000" cy="792088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sz="32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340768"/>
            <a:ext cx="7920000" cy="4680000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defRPr sz="2400">
                <a:solidFill>
                  <a:schemeClr val="tx1"/>
                </a:solidFill>
              </a:defRPr>
            </a:lvl1pPr>
            <a:lvl2pPr>
              <a:spcBef>
                <a:spcPts val="600"/>
              </a:spcBef>
              <a:defRPr sz="2000">
                <a:solidFill>
                  <a:schemeClr val="tx1"/>
                </a:solidFill>
              </a:defRPr>
            </a:lvl2pPr>
            <a:lvl3pPr>
              <a:spcBef>
                <a:spcPts val="600"/>
              </a:spcBef>
              <a:defRPr sz="1800">
                <a:solidFill>
                  <a:schemeClr val="tx1"/>
                </a:solidFill>
              </a:defRPr>
            </a:lvl3pPr>
          </a:lstStyle>
          <a:p>
            <a:pPr lvl="0" eaLnBrk="1" latinLnBrk="0" hangingPunct="1"/>
            <a:r>
              <a:rPr lang="ru-RU" dirty="0" smtClean="0"/>
              <a:t>Образец текста</a:t>
            </a:r>
          </a:p>
          <a:p>
            <a:pPr lvl="1" eaLnBrk="1" latinLnBrk="0" hangingPunct="1"/>
            <a:r>
              <a:rPr lang="ru-RU" dirty="0" smtClean="0"/>
              <a:t>Второй уровень</a:t>
            </a:r>
          </a:p>
          <a:p>
            <a:pPr lvl="2" eaLnBrk="1" latinLnBrk="0" hangingPunct="1"/>
            <a:r>
              <a:rPr lang="ru-RU" dirty="0" smtClean="0"/>
              <a:t>Третий уровень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0"/>
          </p:nvPr>
        </p:nvSpPr>
        <p:spPr>
          <a:xfrm>
            <a:off x="755650" y="6372000"/>
            <a:ext cx="5040486" cy="360635"/>
          </a:xfrm>
        </p:spPr>
        <p:txBody>
          <a:bodyPr anchor="ctr">
            <a:normAutofit/>
          </a:bodyPr>
          <a:lstStyle>
            <a:lvl1pPr marL="0" indent="0">
              <a:buNone/>
              <a:defRPr sz="1000"/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Номер слайда 4"/>
          <p:cNvSpPr txBox="1">
            <a:spLocks/>
          </p:cNvSpPr>
          <p:nvPr userDrawn="1"/>
        </p:nvSpPr>
        <p:spPr>
          <a:xfrm>
            <a:off x="6012160" y="6366875"/>
            <a:ext cx="614136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94032-CD4C-4C25-B0C2-CEC720522D92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20000" cy="792088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sz="32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340768"/>
            <a:ext cx="7920000" cy="4680000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defRPr sz="2400">
                <a:solidFill>
                  <a:schemeClr val="tx1"/>
                </a:solidFill>
              </a:defRPr>
            </a:lvl1pPr>
            <a:lvl2pPr>
              <a:spcBef>
                <a:spcPts val="600"/>
              </a:spcBef>
              <a:defRPr sz="2000">
                <a:solidFill>
                  <a:schemeClr val="tx1"/>
                </a:solidFill>
              </a:defRPr>
            </a:lvl2pPr>
            <a:lvl3pPr>
              <a:spcBef>
                <a:spcPts val="600"/>
              </a:spcBef>
              <a:defRPr sz="1800">
                <a:solidFill>
                  <a:schemeClr val="tx1"/>
                </a:solidFill>
              </a:defRPr>
            </a:lvl3pPr>
          </a:lstStyle>
          <a:p>
            <a:pPr lvl="0" eaLnBrk="1" latinLnBrk="0" hangingPunct="1"/>
            <a:r>
              <a:rPr lang="ru-RU" dirty="0" smtClean="0"/>
              <a:t>Образец текста</a:t>
            </a:r>
          </a:p>
          <a:p>
            <a:pPr lvl="1" eaLnBrk="1" latinLnBrk="0" hangingPunct="1"/>
            <a:r>
              <a:rPr lang="ru-RU" dirty="0" smtClean="0"/>
              <a:t>Второй уровень</a:t>
            </a:r>
          </a:p>
          <a:p>
            <a:pPr lvl="2" eaLnBrk="1" latinLnBrk="0" hangingPunct="1"/>
            <a:r>
              <a:rPr lang="ru-RU" dirty="0" smtClean="0"/>
              <a:t>Третий уровень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0"/>
          </p:nvPr>
        </p:nvSpPr>
        <p:spPr>
          <a:xfrm>
            <a:off x="755650" y="6372000"/>
            <a:ext cx="5040486" cy="360635"/>
          </a:xfrm>
        </p:spPr>
        <p:txBody>
          <a:bodyPr anchor="ctr">
            <a:normAutofit/>
          </a:bodyPr>
          <a:lstStyle>
            <a:lvl1pPr marL="0" indent="0">
              <a:buNone/>
              <a:defRPr sz="1000"/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Номер слайда 4"/>
          <p:cNvSpPr txBox="1">
            <a:spLocks/>
          </p:cNvSpPr>
          <p:nvPr userDrawn="1"/>
        </p:nvSpPr>
        <p:spPr>
          <a:xfrm>
            <a:off x="6012160" y="6366875"/>
            <a:ext cx="614136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94032-CD4C-4C25-B0C2-CEC720522D92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20000" cy="792088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sz="32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340768"/>
            <a:ext cx="7920000" cy="4680000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defRPr sz="2400">
                <a:solidFill>
                  <a:schemeClr val="tx1"/>
                </a:solidFill>
              </a:defRPr>
            </a:lvl1pPr>
            <a:lvl2pPr>
              <a:spcBef>
                <a:spcPts val="600"/>
              </a:spcBef>
              <a:defRPr sz="2000">
                <a:solidFill>
                  <a:schemeClr val="tx1"/>
                </a:solidFill>
              </a:defRPr>
            </a:lvl2pPr>
            <a:lvl3pPr>
              <a:spcBef>
                <a:spcPts val="600"/>
              </a:spcBef>
              <a:defRPr sz="1800">
                <a:solidFill>
                  <a:schemeClr val="tx1"/>
                </a:solidFill>
              </a:defRPr>
            </a:lvl3pPr>
          </a:lstStyle>
          <a:p>
            <a:pPr lvl="0" eaLnBrk="1" latinLnBrk="0" hangingPunct="1"/>
            <a:r>
              <a:rPr lang="ru-RU" dirty="0" smtClean="0"/>
              <a:t>Образец текста</a:t>
            </a:r>
          </a:p>
          <a:p>
            <a:pPr lvl="1" eaLnBrk="1" latinLnBrk="0" hangingPunct="1"/>
            <a:r>
              <a:rPr lang="ru-RU" dirty="0" smtClean="0"/>
              <a:t>Второй уровень</a:t>
            </a:r>
          </a:p>
          <a:p>
            <a:pPr lvl="2" eaLnBrk="1" latinLnBrk="0" hangingPunct="1"/>
            <a:r>
              <a:rPr lang="ru-RU" dirty="0" smtClean="0"/>
              <a:t>Третий уровень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0"/>
          </p:nvPr>
        </p:nvSpPr>
        <p:spPr>
          <a:xfrm>
            <a:off x="755650" y="6372000"/>
            <a:ext cx="5040486" cy="360635"/>
          </a:xfrm>
        </p:spPr>
        <p:txBody>
          <a:bodyPr anchor="ctr">
            <a:normAutofit/>
          </a:bodyPr>
          <a:lstStyle>
            <a:lvl1pPr marL="0" indent="0">
              <a:buNone/>
              <a:defRPr sz="1000"/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Номер слайда 4"/>
          <p:cNvSpPr txBox="1">
            <a:spLocks/>
          </p:cNvSpPr>
          <p:nvPr userDrawn="1"/>
        </p:nvSpPr>
        <p:spPr>
          <a:xfrm>
            <a:off x="6012160" y="6366875"/>
            <a:ext cx="614136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94032-CD4C-4C25-B0C2-CEC720522D92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20000" cy="792088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sz="32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340768"/>
            <a:ext cx="7920000" cy="4680000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defRPr sz="2400">
                <a:solidFill>
                  <a:schemeClr val="tx1"/>
                </a:solidFill>
              </a:defRPr>
            </a:lvl1pPr>
            <a:lvl2pPr>
              <a:spcBef>
                <a:spcPts val="600"/>
              </a:spcBef>
              <a:defRPr sz="2000">
                <a:solidFill>
                  <a:schemeClr val="tx1"/>
                </a:solidFill>
              </a:defRPr>
            </a:lvl2pPr>
            <a:lvl3pPr>
              <a:spcBef>
                <a:spcPts val="600"/>
              </a:spcBef>
              <a:defRPr sz="1800">
                <a:solidFill>
                  <a:schemeClr val="tx1"/>
                </a:solidFill>
              </a:defRPr>
            </a:lvl3pPr>
          </a:lstStyle>
          <a:p>
            <a:pPr lvl="0" eaLnBrk="1" latinLnBrk="0" hangingPunct="1"/>
            <a:r>
              <a:rPr lang="ru-RU" dirty="0" smtClean="0"/>
              <a:t>Образец текста</a:t>
            </a:r>
          </a:p>
          <a:p>
            <a:pPr lvl="1" eaLnBrk="1" latinLnBrk="0" hangingPunct="1"/>
            <a:r>
              <a:rPr lang="ru-RU" dirty="0" smtClean="0"/>
              <a:t>Второй уровень</a:t>
            </a:r>
          </a:p>
          <a:p>
            <a:pPr lvl="2" eaLnBrk="1" latinLnBrk="0" hangingPunct="1"/>
            <a:r>
              <a:rPr lang="ru-RU" dirty="0" smtClean="0"/>
              <a:t>Третий уровень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0"/>
          </p:nvPr>
        </p:nvSpPr>
        <p:spPr>
          <a:xfrm>
            <a:off x="755650" y="6372000"/>
            <a:ext cx="5040486" cy="360635"/>
          </a:xfrm>
        </p:spPr>
        <p:txBody>
          <a:bodyPr anchor="ctr">
            <a:normAutofit/>
          </a:bodyPr>
          <a:lstStyle>
            <a:lvl1pPr marL="0" indent="0">
              <a:buNone/>
              <a:defRPr sz="1000"/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Номер слайда 4"/>
          <p:cNvSpPr txBox="1">
            <a:spLocks/>
          </p:cNvSpPr>
          <p:nvPr userDrawn="1"/>
        </p:nvSpPr>
        <p:spPr>
          <a:xfrm>
            <a:off x="6012160" y="6366875"/>
            <a:ext cx="614136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94032-CD4C-4C25-B0C2-CEC720522D92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20000" cy="792088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sz="32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340768"/>
            <a:ext cx="7920000" cy="4680000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defRPr sz="2400">
                <a:solidFill>
                  <a:schemeClr val="tx1"/>
                </a:solidFill>
              </a:defRPr>
            </a:lvl1pPr>
            <a:lvl2pPr>
              <a:spcBef>
                <a:spcPts val="600"/>
              </a:spcBef>
              <a:defRPr sz="2000">
                <a:solidFill>
                  <a:schemeClr val="tx1"/>
                </a:solidFill>
              </a:defRPr>
            </a:lvl2pPr>
            <a:lvl3pPr>
              <a:spcBef>
                <a:spcPts val="600"/>
              </a:spcBef>
              <a:defRPr sz="1800">
                <a:solidFill>
                  <a:schemeClr val="tx1"/>
                </a:solidFill>
              </a:defRPr>
            </a:lvl3pPr>
          </a:lstStyle>
          <a:p>
            <a:pPr lvl="0" eaLnBrk="1" latinLnBrk="0" hangingPunct="1"/>
            <a:r>
              <a:rPr lang="ru-RU" dirty="0" smtClean="0"/>
              <a:t>Образец текста</a:t>
            </a:r>
          </a:p>
          <a:p>
            <a:pPr lvl="1" eaLnBrk="1" latinLnBrk="0" hangingPunct="1"/>
            <a:r>
              <a:rPr lang="ru-RU" dirty="0" smtClean="0"/>
              <a:t>Второй уровень</a:t>
            </a:r>
          </a:p>
          <a:p>
            <a:pPr lvl="2" eaLnBrk="1" latinLnBrk="0" hangingPunct="1"/>
            <a:r>
              <a:rPr lang="ru-RU" dirty="0" smtClean="0"/>
              <a:t>Третий уровень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0"/>
          </p:nvPr>
        </p:nvSpPr>
        <p:spPr>
          <a:xfrm>
            <a:off x="755650" y="6372000"/>
            <a:ext cx="5040486" cy="360635"/>
          </a:xfrm>
        </p:spPr>
        <p:txBody>
          <a:bodyPr anchor="ctr">
            <a:normAutofit/>
          </a:bodyPr>
          <a:lstStyle>
            <a:lvl1pPr marL="0" indent="0">
              <a:buNone/>
              <a:defRPr sz="1000"/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Номер слайда 4"/>
          <p:cNvSpPr txBox="1">
            <a:spLocks/>
          </p:cNvSpPr>
          <p:nvPr userDrawn="1"/>
        </p:nvSpPr>
        <p:spPr>
          <a:xfrm>
            <a:off x="6012160" y="6366875"/>
            <a:ext cx="614136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94032-CD4C-4C25-B0C2-CEC720522D92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20000" cy="792088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sz="32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340768"/>
            <a:ext cx="7920000" cy="4680000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defRPr sz="2400">
                <a:solidFill>
                  <a:schemeClr val="tx1"/>
                </a:solidFill>
              </a:defRPr>
            </a:lvl1pPr>
            <a:lvl2pPr>
              <a:spcBef>
                <a:spcPts val="600"/>
              </a:spcBef>
              <a:defRPr sz="2000">
                <a:solidFill>
                  <a:schemeClr val="tx1"/>
                </a:solidFill>
              </a:defRPr>
            </a:lvl2pPr>
            <a:lvl3pPr>
              <a:spcBef>
                <a:spcPts val="600"/>
              </a:spcBef>
              <a:defRPr sz="1800">
                <a:solidFill>
                  <a:schemeClr val="tx1"/>
                </a:solidFill>
              </a:defRPr>
            </a:lvl3pPr>
          </a:lstStyle>
          <a:p>
            <a:pPr lvl="0" eaLnBrk="1" latinLnBrk="0" hangingPunct="1"/>
            <a:r>
              <a:rPr lang="ru-RU" dirty="0" smtClean="0"/>
              <a:t>Образец текста</a:t>
            </a:r>
          </a:p>
          <a:p>
            <a:pPr lvl="1" eaLnBrk="1" latinLnBrk="0" hangingPunct="1"/>
            <a:r>
              <a:rPr lang="ru-RU" dirty="0" smtClean="0"/>
              <a:t>Второй уровень</a:t>
            </a:r>
          </a:p>
          <a:p>
            <a:pPr lvl="2" eaLnBrk="1" latinLnBrk="0" hangingPunct="1"/>
            <a:r>
              <a:rPr lang="ru-RU" dirty="0" smtClean="0"/>
              <a:t>Третий уровень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0"/>
          </p:nvPr>
        </p:nvSpPr>
        <p:spPr>
          <a:xfrm>
            <a:off x="755650" y="6372000"/>
            <a:ext cx="5040486" cy="360635"/>
          </a:xfrm>
        </p:spPr>
        <p:txBody>
          <a:bodyPr anchor="ctr">
            <a:normAutofit/>
          </a:bodyPr>
          <a:lstStyle>
            <a:lvl1pPr marL="0" indent="0">
              <a:buNone/>
              <a:defRPr sz="1000"/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Номер слайда 4"/>
          <p:cNvSpPr txBox="1">
            <a:spLocks/>
          </p:cNvSpPr>
          <p:nvPr userDrawn="1"/>
        </p:nvSpPr>
        <p:spPr>
          <a:xfrm>
            <a:off x="6012160" y="6366875"/>
            <a:ext cx="614136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94032-CD4C-4C25-B0C2-CEC720522D92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20000" cy="792088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sz="32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340768"/>
            <a:ext cx="7920000" cy="4680000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defRPr sz="2400">
                <a:solidFill>
                  <a:schemeClr val="tx1"/>
                </a:solidFill>
              </a:defRPr>
            </a:lvl1pPr>
            <a:lvl2pPr>
              <a:spcBef>
                <a:spcPts val="600"/>
              </a:spcBef>
              <a:defRPr sz="2000">
                <a:solidFill>
                  <a:schemeClr val="tx1"/>
                </a:solidFill>
              </a:defRPr>
            </a:lvl2pPr>
            <a:lvl3pPr>
              <a:spcBef>
                <a:spcPts val="600"/>
              </a:spcBef>
              <a:defRPr sz="1800">
                <a:solidFill>
                  <a:schemeClr val="tx1"/>
                </a:solidFill>
              </a:defRPr>
            </a:lvl3pPr>
          </a:lstStyle>
          <a:p>
            <a:pPr lvl="0" eaLnBrk="1" latinLnBrk="0" hangingPunct="1"/>
            <a:r>
              <a:rPr lang="ru-RU" dirty="0" smtClean="0"/>
              <a:t>Образец текста</a:t>
            </a:r>
          </a:p>
          <a:p>
            <a:pPr lvl="1" eaLnBrk="1" latinLnBrk="0" hangingPunct="1"/>
            <a:r>
              <a:rPr lang="ru-RU" dirty="0" smtClean="0"/>
              <a:t>Второй уровень</a:t>
            </a:r>
          </a:p>
          <a:p>
            <a:pPr lvl="2" eaLnBrk="1" latinLnBrk="0" hangingPunct="1"/>
            <a:r>
              <a:rPr lang="ru-RU" dirty="0" smtClean="0"/>
              <a:t>Третий уровень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0"/>
          </p:nvPr>
        </p:nvSpPr>
        <p:spPr>
          <a:xfrm>
            <a:off x="755650" y="6372000"/>
            <a:ext cx="5040486" cy="360635"/>
          </a:xfrm>
        </p:spPr>
        <p:txBody>
          <a:bodyPr anchor="ctr">
            <a:normAutofit/>
          </a:bodyPr>
          <a:lstStyle>
            <a:lvl1pPr marL="0" indent="0">
              <a:buNone/>
              <a:defRPr sz="1000"/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Номер слайда 4"/>
          <p:cNvSpPr txBox="1">
            <a:spLocks/>
          </p:cNvSpPr>
          <p:nvPr userDrawn="1"/>
        </p:nvSpPr>
        <p:spPr>
          <a:xfrm>
            <a:off x="6012160" y="6366875"/>
            <a:ext cx="614136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94032-CD4C-4C25-B0C2-CEC720522D92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987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pPr/>
              <a:t>6/2/2011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20000" cy="792088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sz="32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340768"/>
            <a:ext cx="7920000" cy="4680000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defRPr sz="2400">
                <a:solidFill>
                  <a:schemeClr val="tx1"/>
                </a:solidFill>
              </a:defRPr>
            </a:lvl1pPr>
            <a:lvl2pPr>
              <a:spcBef>
                <a:spcPts val="600"/>
              </a:spcBef>
              <a:defRPr sz="2000">
                <a:solidFill>
                  <a:schemeClr val="tx1"/>
                </a:solidFill>
              </a:defRPr>
            </a:lvl2pPr>
            <a:lvl3pPr>
              <a:spcBef>
                <a:spcPts val="600"/>
              </a:spcBef>
              <a:defRPr sz="1800">
                <a:solidFill>
                  <a:schemeClr val="tx1"/>
                </a:solidFill>
              </a:defRPr>
            </a:lvl3pPr>
          </a:lstStyle>
          <a:p>
            <a:pPr lvl="0" eaLnBrk="1" latinLnBrk="0" hangingPunct="1"/>
            <a:r>
              <a:rPr lang="ru-RU" dirty="0" smtClean="0"/>
              <a:t>Образец текста</a:t>
            </a:r>
          </a:p>
          <a:p>
            <a:pPr lvl="1" eaLnBrk="1" latinLnBrk="0" hangingPunct="1"/>
            <a:r>
              <a:rPr lang="ru-RU" dirty="0" smtClean="0"/>
              <a:t>Второй уровень</a:t>
            </a:r>
          </a:p>
          <a:p>
            <a:pPr lvl="2" eaLnBrk="1" latinLnBrk="0" hangingPunct="1"/>
            <a:r>
              <a:rPr lang="ru-RU" dirty="0" smtClean="0"/>
              <a:t>Третий уровень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0"/>
          </p:nvPr>
        </p:nvSpPr>
        <p:spPr>
          <a:xfrm>
            <a:off x="755650" y="6372000"/>
            <a:ext cx="5040486" cy="360635"/>
          </a:xfrm>
        </p:spPr>
        <p:txBody>
          <a:bodyPr anchor="ctr">
            <a:normAutofit/>
          </a:bodyPr>
          <a:lstStyle>
            <a:lvl1pPr marL="0" indent="0">
              <a:buNone/>
              <a:defRPr sz="1000"/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Номер слайда 4"/>
          <p:cNvSpPr txBox="1">
            <a:spLocks/>
          </p:cNvSpPr>
          <p:nvPr userDrawn="1"/>
        </p:nvSpPr>
        <p:spPr>
          <a:xfrm>
            <a:off x="6012160" y="6366875"/>
            <a:ext cx="614136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94032-CD4C-4C25-B0C2-CEC720522D92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20000" cy="792088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sz="32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340768"/>
            <a:ext cx="7920000" cy="4680000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defRPr sz="2400">
                <a:solidFill>
                  <a:schemeClr val="tx1"/>
                </a:solidFill>
              </a:defRPr>
            </a:lvl1pPr>
            <a:lvl2pPr>
              <a:spcBef>
                <a:spcPts val="600"/>
              </a:spcBef>
              <a:defRPr sz="2000">
                <a:solidFill>
                  <a:schemeClr val="tx1"/>
                </a:solidFill>
              </a:defRPr>
            </a:lvl2pPr>
            <a:lvl3pPr>
              <a:spcBef>
                <a:spcPts val="600"/>
              </a:spcBef>
              <a:defRPr sz="1800">
                <a:solidFill>
                  <a:schemeClr val="tx1"/>
                </a:solidFill>
              </a:defRPr>
            </a:lvl3pPr>
          </a:lstStyle>
          <a:p>
            <a:pPr lvl="0" eaLnBrk="1" latinLnBrk="0" hangingPunct="1"/>
            <a:r>
              <a:rPr lang="ru-RU" dirty="0" smtClean="0"/>
              <a:t>Образец текста</a:t>
            </a:r>
          </a:p>
          <a:p>
            <a:pPr lvl="1" eaLnBrk="1" latinLnBrk="0" hangingPunct="1"/>
            <a:r>
              <a:rPr lang="ru-RU" dirty="0" smtClean="0"/>
              <a:t>Второй уровень</a:t>
            </a:r>
          </a:p>
          <a:p>
            <a:pPr lvl="2" eaLnBrk="1" latinLnBrk="0" hangingPunct="1"/>
            <a:r>
              <a:rPr lang="ru-RU" dirty="0" smtClean="0"/>
              <a:t>Третий уровень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0"/>
          </p:nvPr>
        </p:nvSpPr>
        <p:spPr>
          <a:xfrm>
            <a:off x="755650" y="6372000"/>
            <a:ext cx="5040486" cy="360635"/>
          </a:xfrm>
        </p:spPr>
        <p:txBody>
          <a:bodyPr anchor="ctr">
            <a:normAutofit/>
          </a:bodyPr>
          <a:lstStyle>
            <a:lvl1pPr marL="0" indent="0">
              <a:buNone/>
              <a:defRPr sz="1000"/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Номер слайда 4"/>
          <p:cNvSpPr txBox="1">
            <a:spLocks/>
          </p:cNvSpPr>
          <p:nvPr userDrawn="1"/>
        </p:nvSpPr>
        <p:spPr>
          <a:xfrm>
            <a:off x="6012160" y="6366875"/>
            <a:ext cx="614136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94032-CD4C-4C25-B0C2-CEC720522D92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20000" cy="792088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sz="32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340768"/>
            <a:ext cx="7920000" cy="4680000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defRPr sz="2400">
                <a:solidFill>
                  <a:schemeClr val="tx1"/>
                </a:solidFill>
              </a:defRPr>
            </a:lvl1pPr>
            <a:lvl2pPr>
              <a:spcBef>
                <a:spcPts val="600"/>
              </a:spcBef>
              <a:defRPr sz="2000">
                <a:solidFill>
                  <a:schemeClr val="tx1"/>
                </a:solidFill>
              </a:defRPr>
            </a:lvl2pPr>
            <a:lvl3pPr>
              <a:spcBef>
                <a:spcPts val="600"/>
              </a:spcBef>
              <a:defRPr sz="1800">
                <a:solidFill>
                  <a:schemeClr val="tx1"/>
                </a:solidFill>
              </a:defRPr>
            </a:lvl3pPr>
          </a:lstStyle>
          <a:p>
            <a:pPr lvl="0" eaLnBrk="1" latinLnBrk="0" hangingPunct="1"/>
            <a:r>
              <a:rPr lang="ru-RU" dirty="0" smtClean="0"/>
              <a:t>Образец текста</a:t>
            </a:r>
          </a:p>
          <a:p>
            <a:pPr lvl="1" eaLnBrk="1" latinLnBrk="0" hangingPunct="1"/>
            <a:r>
              <a:rPr lang="ru-RU" dirty="0" smtClean="0"/>
              <a:t>Второй уровень</a:t>
            </a:r>
          </a:p>
          <a:p>
            <a:pPr lvl="2" eaLnBrk="1" latinLnBrk="0" hangingPunct="1"/>
            <a:r>
              <a:rPr lang="ru-RU" dirty="0" smtClean="0"/>
              <a:t>Третий уровень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0"/>
          </p:nvPr>
        </p:nvSpPr>
        <p:spPr>
          <a:xfrm>
            <a:off x="755650" y="6372000"/>
            <a:ext cx="5040486" cy="360635"/>
          </a:xfrm>
        </p:spPr>
        <p:txBody>
          <a:bodyPr anchor="ctr">
            <a:normAutofit/>
          </a:bodyPr>
          <a:lstStyle>
            <a:lvl1pPr marL="0" indent="0">
              <a:buNone/>
              <a:defRPr sz="1000"/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Номер слайда 4"/>
          <p:cNvSpPr txBox="1">
            <a:spLocks/>
          </p:cNvSpPr>
          <p:nvPr userDrawn="1"/>
        </p:nvSpPr>
        <p:spPr>
          <a:xfrm>
            <a:off x="6012160" y="6366875"/>
            <a:ext cx="614136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94032-CD4C-4C25-B0C2-CEC720522D92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20000" cy="792088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sz="32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340768"/>
            <a:ext cx="7920000" cy="4680000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defRPr sz="2400">
                <a:solidFill>
                  <a:schemeClr val="tx1"/>
                </a:solidFill>
              </a:defRPr>
            </a:lvl1pPr>
            <a:lvl2pPr>
              <a:spcBef>
                <a:spcPts val="600"/>
              </a:spcBef>
              <a:defRPr sz="2000">
                <a:solidFill>
                  <a:schemeClr val="tx1"/>
                </a:solidFill>
              </a:defRPr>
            </a:lvl2pPr>
            <a:lvl3pPr>
              <a:spcBef>
                <a:spcPts val="600"/>
              </a:spcBef>
              <a:defRPr sz="1800">
                <a:solidFill>
                  <a:schemeClr val="tx1"/>
                </a:solidFill>
              </a:defRPr>
            </a:lvl3pPr>
          </a:lstStyle>
          <a:p>
            <a:pPr lvl="0" eaLnBrk="1" latinLnBrk="0" hangingPunct="1"/>
            <a:r>
              <a:rPr lang="ru-RU" dirty="0" smtClean="0"/>
              <a:t>Образец текста</a:t>
            </a:r>
          </a:p>
          <a:p>
            <a:pPr lvl="1" eaLnBrk="1" latinLnBrk="0" hangingPunct="1"/>
            <a:r>
              <a:rPr lang="ru-RU" dirty="0" smtClean="0"/>
              <a:t>Второй уровень</a:t>
            </a:r>
          </a:p>
          <a:p>
            <a:pPr lvl="2" eaLnBrk="1" latinLnBrk="0" hangingPunct="1"/>
            <a:r>
              <a:rPr lang="ru-RU" dirty="0" smtClean="0"/>
              <a:t>Третий уровень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0"/>
          </p:nvPr>
        </p:nvSpPr>
        <p:spPr>
          <a:xfrm>
            <a:off x="755650" y="6372000"/>
            <a:ext cx="5040486" cy="360635"/>
          </a:xfrm>
        </p:spPr>
        <p:txBody>
          <a:bodyPr anchor="ctr">
            <a:normAutofit/>
          </a:bodyPr>
          <a:lstStyle>
            <a:lvl1pPr marL="0" indent="0">
              <a:buNone/>
              <a:defRPr sz="1000"/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Номер слайда 4"/>
          <p:cNvSpPr txBox="1">
            <a:spLocks/>
          </p:cNvSpPr>
          <p:nvPr userDrawn="1"/>
        </p:nvSpPr>
        <p:spPr>
          <a:xfrm>
            <a:off x="6012160" y="6366875"/>
            <a:ext cx="614136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94032-CD4C-4C25-B0C2-CEC720522D92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20000" cy="792088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sz="32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340768"/>
            <a:ext cx="7920000" cy="4680000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defRPr sz="2400">
                <a:solidFill>
                  <a:schemeClr val="tx1"/>
                </a:solidFill>
              </a:defRPr>
            </a:lvl1pPr>
            <a:lvl2pPr>
              <a:spcBef>
                <a:spcPts val="600"/>
              </a:spcBef>
              <a:defRPr sz="2000">
                <a:solidFill>
                  <a:schemeClr val="tx1"/>
                </a:solidFill>
              </a:defRPr>
            </a:lvl2pPr>
            <a:lvl3pPr>
              <a:spcBef>
                <a:spcPts val="600"/>
              </a:spcBef>
              <a:defRPr sz="1800">
                <a:solidFill>
                  <a:schemeClr val="tx1"/>
                </a:solidFill>
              </a:defRPr>
            </a:lvl3pPr>
          </a:lstStyle>
          <a:p>
            <a:pPr lvl="0" eaLnBrk="1" latinLnBrk="0" hangingPunct="1"/>
            <a:r>
              <a:rPr lang="ru-RU" dirty="0" smtClean="0"/>
              <a:t>Образец текста</a:t>
            </a:r>
          </a:p>
          <a:p>
            <a:pPr lvl="1" eaLnBrk="1" latinLnBrk="0" hangingPunct="1"/>
            <a:r>
              <a:rPr lang="ru-RU" dirty="0" smtClean="0"/>
              <a:t>Второй уровень</a:t>
            </a:r>
          </a:p>
          <a:p>
            <a:pPr lvl="2" eaLnBrk="1" latinLnBrk="0" hangingPunct="1"/>
            <a:r>
              <a:rPr lang="ru-RU" dirty="0" smtClean="0"/>
              <a:t>Третий уровень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0"/>
          </p:nvPr>
        </p:nvSpPr>
        <p:spPr>
          <a:xfrm>
            <a:off x="755650" y="6372000"/>
            <a:ext cx="5040486" cy="360635"/>
          </a:xfrm>
        </p:spPr>
        <p:txBody>
          <a:bodyPr anchor="ctr">
            <a:normAutofit/>
          </a:bodyPr>
          <a:lstStyle>
            <a:lvl1pPr marL="0" indent="0">
              <a:buNone/>
              <a:defRPr sz="1000"/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Номер слайда 4"/>
          <p:cNvSpPr txBox="1">
            <a:spLocks/>
          </p:cNvSpPr>
          <p:nvPr userDrawn="1"/>
        </p:nvSpPr>
        <p:spPr>
          <a:xfrm>
            <a:off x="6012160" y="6366875"/>
            <a:ext cx="614136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94032-CD4C-4C25-B0C2-CEC720522D92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51200"/>
            <a:ext cx="7920000" cy="828000"/>
          </a:xfrm>
        </p:spPr>
        <p:txBody>
          <a:bodyPr>
            <a:normAutofit/>
          </a:bodyPr>
          <a:lstStyle>
            <a:lvl1pPr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340768"/>
            <a:ext cx="7920000" cy="46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</a:lstStyle>
          <a:p>
            <a:pPr lvl="0" eaLnBrk="1" latinLnBrk="0" hangingPunct="1"/>
            <a:r>
              <a:rPr lang="ru-RU" dirty="0" smtClean="0"/>
              <a:t>Образец текста</a:t>
            </a:r>
          </a:p>
          <a:p>
            <a:pPr lvl="1" eaLnBrk="1" latinLnBrk="0" hangingPunct="1"/>
            <a:r>
              <a:rPr lang="ru-RU" dirty="0" smtClean="0"/>
              <a:t>Второй уровень</a:t>
            </a:r>
          </a:p>
          <a:p>
            <a:pPr lvl="2" eaLnBrk="1" latinLnBrk="0" hangingPunct="1"/>
            <a:r>
              <a:rPr lang="ru-RU" dirty="0" smtClean="0"/>
              <a:t>Третий уровень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0"/>
          </p:nvPr>
        </p:nvSpPr>
        <p:spPr>
          <a:xfrm>
            <a:off x="755650" y="6372000"/>
            <a:ext cx="6768678" cy="360635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 smtClean="0"/>
              <a:t>Образец текста</a:t>
            </a:r>
            <a:endParaRPr lang="ru-RU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 flipH="1">
            <a:off x="7596335" y="6367510"/>
            <a:ext cx="719808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ru-RU" sz="1600" b="1">
                <a:solidFill>
                  <a:schemeClr val="accent1"/>
                </a:solidFill>
              </a:defRPr>
            </a:lvl1pPr>
            <a:extLst/>
          </a:lstStyle>
          <a:p>
            <a:pPr rtl="0"/>
            <a:fld id="{8A4431D5-1B33-458B-8AFD-CECCB0FA18CB}" type="slidenum">
              <a:rPr kern="1200" smtClean="0">
                <a:solidFill>
                  <a:srgbClr val="7FD13B"/>
                </a:solidFill>
                <a:latin typeface="Trebuchet MS"/>
                <a:ea typeface="+mn-ea"/>
                <a:cs typeface="+mn-cs"/>
              </a:rPr>
              <a:pPr rtl="0"/>
              <a:t>‹#›</a:t>
            </a:fld>
            <a:endParaRPr kern="1200" dirty="0">
              <a:solidFill>
                <a:srgbClr val="7FD13B"/>
              </a:solidFill>
              <a:latin typeface="Trebuchet MS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51200"/>
            <a:ext cx="7920000" cy="828000"/>
          </a:xfrm>
        </p:spPr>
        <p:txBody>
          <a:bodyPr>
            <a:normAutofit/>
          </a:bodyPr>
          <a:lstStyle>
            <a:lvl1pPr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340768"/>
            <a:ext cx="7920000" cy="46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</a:lstStyle>
          <a:p>
            <a:pPr lvl="0" eaLnBrk="1" latinLnBrk="0" hangingPunct="1"/>
            <a:r>
              <a:rPr lang="ru-RU" dirty="0" smtClean="0"/>
              <a:t>Образец текста</a:t>
            </a:r>
          </a:p>
          <a:p>
            <a:pPr lvl="1" eaLnBrk="1" latinLnBrk="0" hangingPunct="1"/>
            <a:r>
              <a:rPr lang="ru-RU" dirty="0" smtClean="0"/>
              <a:t>Второй уровень</a:t>
            </a:r>
          </a:p>
          <a:p>
            <a:pPr lvl="2" eaLnBrk="1" latinLnBrk="0" hangingPunct="1"/>
            <a:r>
              <a:rPr lang="ru-RU" dirty="0" smtClean="0"/>
              <a:t>Третий уровень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0"/>
          </p:nvPr>
        </p:nvSpPr>
        <p:spPr>
          <a:xfrm>
            <a:off x="755650" y="6372000"/>
            <a:ext cx="6768678" cy="360635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ru-RU" dirty="0" smtClean="0"/>
              <a:t>Образец текста</a:t>
            </a:r>
            <a:endParaRPr lang="ru-RU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 flipH="1">
            <a:off x="7596335" y="6367510"/>
            <a:ext cx="719808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ru-RU" sz="1600" b="1">
                <a:solidFill>
                  <a:schemeClr val="accent1"/>
                </a:solidFill>
              </a:defRPr>
            </a:lvl1pPr>
            <a:extLst/>
          </a:lstStyle>
          <a:p>
            <a:pPr rtl="0"/>
            <a:fld id="{8A4431D5-1B33-458B-8AFD-CECCB0FA18CB}" type="slidenum">
              <a:rPr kern="1200" smtClean="0">
                <a:solidFill>
                  <a:srgbClr val="7FD13B"/>
                </a:solidFill>
                <a:latin typeface="Trebuchet MS"/>
                <a:ea typeface="+mn-ea"/>
                <a:cs typeface="+mn-cs"/>
              </a:rPr>
              <a:pPr rtl="0"/>
              <a:t>‹#›</a:t>
            </a:fld>
            <a:endParaRPr kern="1200" dirty="0">
              <a:solidFill>
                <a:srgbClr val="7FD13B"/>
              </a:solidFill>
              <a:latin typeface="Trebuchet MS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pPr/>
              <a:t>6/2/2011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18" name="Group 19"/>
          <p:cNvGrpSpPr>
            <a:grpSpLocks noChangeAspect="1"/>
          </p:cNvGrpSpPr>
          <p:nvPr userDrawn="1"/>
        </p:nvGrpSpPr>
        <p:grpSpPr bwMode="auto">
          <a:xfrm>
            <a:off x="8289420" y="1046252"/>
            <a:ext cx="504000" cy="457500"/>
            <a:chOff x="-2052" y="1335"/>
            <a:chExt cx="2498" cy="2268"/>
          </a:xfrm>
        </p:grpSpPr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-2052" y="1335"/>
              <a:ext cx="2270" cy="2268"/>
            </a:xfrm>
            <a:custGeom>
              <a:avLst/>
              <a:gdLst>
                <a:gd name="T0" fmla="*/ 3476 w 1135"/>
                <a:gd name="T1" fmla="*/ 4292 h 1134"/>
                <a:gd name="T2" fmla="*/ 4296 w 1135"/>
                <a:gd name="T3" fmla="*/ 3468 h 1134"/>
                <a:gd name="T4" fmla="*/ 4540 w 1135"/>
                <a:gd name="T5" fmla="*/ 2980 h 1134"/>
                <a:gd name="T6" fmla="*/ 4540 w 1135"/>
                <a:gd name="T7" fmla="*/ 228 h 1134"/>
                <a:gd name="T8" fmla="*/ 4312 w 1135"/>
                <a:gd name="T9" fmla="*/ 0 h 1134"/>
                <a:gd name="T10" fmla="*/ 1552 w 1135"/>
                <a:gd name="T11" fmla="*/ 0 h 1134"/>
                <a:gd name="T12" fmla="*/ 1064 w 1135"/>
                <a:gd name="T13" fmla="*/ 240 h 1134"/>
                <a:gd name="T14" fmla="*/ 244 w 1135"/>
                <a:gd name="T15" fmla="*/ 1068 h 1134"/>
                <a:gd name="T16" fmla="*/ 0 w 1135"/>
                <a:gd name="T17" fmla="*/ 1556 h 1134"/>
                <a:gd name="T18" fmla="*/ 0 w 1135"/>
                <a:gd name="T19" fmla="*/ 4308 h 1134"/>
                <a:gd name="T20" fmla="*/ 228 w 1135"/>
                <a:gd name="T21" fmla="*/ 4536 h 1134"/>
                <a:gd name="T22" fmla="*/ 2988 w 1135"/>
                <a:gd name="T23" fmla="*/ 4536 h 1134"/>
                <a:gd name="T24" fmla="*/ 3476 w 1135"/>
                <a:gd name="T25" fmla="*/ 4292 h 113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35"/>
                <a:gd name="T40" fmla="*/ 0 h 1134"/>
                <a:gd name="T41" fmla="*/ 1135 w 1135"/>
                <a:gd name="T42" fmla="*/ 1134 h 113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35" h="1134">
                  <a:moveTo>
                    <a:pt x="869" y="1073"/>
                  </a:moveTo>
                  <a:cubicBezTo>
                    <a:pt x="1074" y="867"/>
                    <a:pt x="1074" y="867"/>
                    <a:pt x="1074" y="867"/>
                  </a:cubicBezTo>
                  <a:cubicBezTo>
                    <a:pt x="1112" y="830"/>
                    <a:pt x="1135" y="794"/>
                    <a:pt x="1135" y="745"/>
                  </a:cubicBezTo>
                  <a:cubicBezTo>
                    <a:pt x="1135" y="57"/>
                    <a:pt x="1135" y="57"/>
                    <a:pt x="1135" y="57"/>
                  </a:cubicBezTo>
                  <a:cubicBezTo>
                    <a:pt x="1135" y="26"/>
                    <a:pt x="1109" y="0"/>
                    <a:pt x="1078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342" y="0"/>
                    <a:pt x="300" y="26"/>
                    <a:pt x="266" y="60"/>
                  </a:cubicBezTo>
                  <a:cubicBezTo>
                    <a:pt x="61" y="267"/>
                    <a:pt x="61" y="267"/>
                    <a:pt x="61" y="267"/>
                  </a:cubicBezTo>
                  <a:cubicBezTo>
                    <a:pt x="26" y="301"/>
                    <a:pt x="0" y="344"/>
                    <a:pt x="0" y="389"/>
                  </a:cubicBezTo>
                  <a:cubicBezTo>
                    <a:pt x="0" y="1077"/>
                    <a:pt x="0" y="1077"/>
                    <a:pt x="0" y="1077"/>
                  </a:cubicBezTo>
                  <a:cubicBezTo>
                    <a:pt x="0" y="1108"/>
                    <a:pt x="26" y="1134"/>
                    <a:pt x="57" y="1134"/>
                  </a:cubicBezTo>
                  <a:cubicBezTo>
                    <a:pt x="747" y="1134"/>
                    <a:pt x="747" y="1134"/>
                    <a:pt x="747" y="1134"/>
                  </a:cubicBezTo>
                  <a:cubicBezTo>
                    <a:pt x="793" y="1134"/>
                    <a:pt x="835" y="1108"/>
                    <a:pt x="869" y="1073"/>
                  </a:cubicBezTo>
                  <a:close/>
                </a:path>
              </a:pathLst>
            </a:custGeom>
            <a:solidFill>
              <a:srgbClr val="FF00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-1462" y="2247"/>
              <a:ext cx="442" cy="790"/>
            </a:xfrm>
            <a:custGeom>
              <a:avLst/>
              <a:gdLst>
                <a:gd name="T0" fmla="*/ 884 w 221"/>
                <a:gd name="T1" fmla="*/ 512 h 395"/>
                <a:gd name="T2" fmla="*/ 800 w 221"/>
                <a:gd name="T3" fmla="*/ 592 h 395"/>
                <a:gd name="T4" fmla="*/ 552 w 221"/>
                <a:gd name="T5" fmla="*/ 592 h 395"/>
                <a:gd name="T6" fmla="*/ 552 w 221"/>
                <a:gd name="T7" fmla="*/ 1108 h 395"/>
                <a:gd name="T8" fmla="*/ 568 w 221"/>
                <a:gd name="T9" fmla="*/ 1280 h 395"/>
                <a:gd name="T10" fmla="*/ 608 w 221"/>
                <a:gd name="T11" fmla="*/ 1304 h 395"/>
                <a:gd name="T12" fmla="*/ 812 w 221"/>
                <a:gd name="T13" fmla="*/ 1288 h 395"/>
                <a:gd name="T14" fmla="*/ 880 w 221"/>
                <a:gd name="T15" fmla="*/ 1360 h 395"/>
                <a:gd name="T16" fmla="*/ 880 w 221"/>
                <a:gd name="T17" fmla="*/ 1444 h 395"/>
                <a:gd name="T18" fmla="*/ 772 w 221"/>
                <a:gd name="T19" fmla="*/ 1568 h 395"/>
                <a:gd name="T20" fmla="*/ 552 w 221"/>
                <a:gd name="T21" fmla="*/ 1580 h 395"/>
                <a:gd name="T22" fmla="*/ 228 w 221"/>
                <a:gd name="T23" fmla="*/ 1176 h 395"/>
                <a:gd name="T24" fmla="*/ 228 w 221"/>
                <a:gd name="T25" fmla="*/ 592 h 395"/>
                <a:gd name="T26" fmla="*/ 60 w 221"/>
                <a:gd name="T27" fmla="*/ 592 h 395"/>
                <a:gd name="T28" fmla="*/ 0 w 221"/>
                <a:gd name="T29" fmla="*/ 520 h 395"/>
                <a:gd name="T30" fmla="*/ 0 w 221"/>
                <a:gd name="T31" fmla="*/ 408 h 395"/>
                <a:gd name="T32" fmla="*/ 68 w 221"/>
                <a:gd name="T33" fmla="*/ 324 h 395"/>
                <a:gd name="T34" fmla="*/ 228 w 221"/>
                <a:gd name="T35" fmla="*/ 324 h 395"/>
                <a:gd name="T36" fmla="*/ 228 w 221"/>
                <a:gd name="T37" fmla="*/ 112 h 395"/>
                <a:gd name="T38" fmla="*/ 336 w 221"/>
                <a:gd name="T39" fmla="*/ 0 h 395"/>
                <a:gd name="T40" fmla="*/ 444 w 221"/>
                <a:gd name="T41" fmla="*/ 0 h 395"/>
                <a:gd name="T42" fmla="*/ 552 w 221"/>
                <a:gd name="T43" fmla="*/ 112 h 395"/>
                <a:gd name="T44" fmla="*/ 552 w 221"/>
                <a:gd name="T45" fmla="*/ 324 h 395"/>
                <a:gd name="T46" fmla="*/ 800 w 221"/>
                <a:gd name="T47" fmla="*/ 324 h 395"/>
                <a:gd name="T48" fmla="*/ 884 w 221"/>
                <a:gd name="T49" fmla="*/ 404 h 395"/>
                <a:gd name="T50" fmla="*/ 884 w 221"/>
                <a:gd name="T51" fmla="*/ 512 h 39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21"/>
                <a:gd name="T79" fmla="*/ 0 h 395"/>
                <a:gd name="T80" fmla="*/ 221 w 221"/>
                <a:gd name="T81" fmla="*/ 395 h 39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21" h="395">
                  <a:moveTo>
                    <a:pt x="221" y="128"/>
                  </a:moveTo>
                  <a:cubicBezTo>
                    <a:pt x="221" y="146"/>
                    <a:pt x="213" y="148"/>
                    <a:pt x="200" y="148"/>
                  </a:cubicBezTo>
                  <a:cubicBezTo>
                    <a:pt x="138" y="148"/>
                    <a:pt x="138" y="148"/>
                    <a:pt x="138" y="148"/>
                  </a:cubicBezTo>
                  <a:cubicBezTo>
                    <a:pt x="138" y="277"/>
                    <a:pt x="138" y="277"/>
                    <a:pt x="138" y="277"/>
                  </a:cubicBezTo>
                  <a:cubicBezTo>
                    <a:pt x="138" y="307"/>
                    <a:pt x="139" y="315"/>
                    <a:pt x="142" y="320"/>
                  </a:cubicBezTo>
                  <a:cubicBezTo>
                    <a:pt x="144" y="323"/>
                    <a:pt x="146" y="326"/>
                    <a:pt x="152" y="326"/>
                  </a:cubicBezTo>
                  <a:cubicBezTo>
                    <a:pt x="170" y="326"/>
                    <a:pt x="185" y="322"/>
                    <a:pt x="203" y="322"/>
                  </a:cubicBezTo>
                  <a:cubicBezTo>
                    <a:pt x="217" y="322"/>
                    <a:pt x="220" y="333"/>
                    <a:pt x="220" y="340"/>
                  </a:cubicBezTo>
                  <a:cubicBezTo>
                    <a:pt x="220" y="361"/>
                    <a:pt x="220" y="361"/>
                    <a:pt x="220" y="361"/>
                  </a:cubicBezTo>
                  <a:cubicBezTo>
                    <a:pt x="220" y="384"/>
                    <a:pt x="213" y="391"/>
                    <a:pt x="193" y="392"/>
                  </a:cubicBezTo>
                  <a:cubicBezTo>
                    <a:pt x="173" y="395"/>
                    <a:pt x="159" y="395"/>
                    <a:pt x="138" y="395"/>
                  </a:cubicBezTo>
                  <a:cubicBezTo>
                    <a:pt x="72" y="395"/>
                    <a:pt x="57" y="370"/>
                    <a:pt x="57" y="294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15" y="148"/>
                    <a:pt x="15" y="148"/>
                    <a:pt x="15" y="148"/>
                  </a:cubicBezTo>
                  <a:cubicBezTo>
                    <a:pt x="3" y="148"/>
                    <a:pt x="0" y="140"/>
                    <a:pt x="0" y="13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86"/>
                    <a:pt x="6" y="81"/>
                    <a:pt x="17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6"/>
                    <a:pt x="66" y="0"/>
                    <a:pt x="84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29" y="0"/>
                    <a:pt x="138" y="6"/>
                    <a:pt x="138" y="28"/>
                  </a:cubicBezTo>
                  <a:cubicBezTo>
                    <a:pt x="138" y="81"/>
                    <a:pt x="138" y="81"/>
                    <a:pt x="138" y="81"/>
                  </a:cubicBezTo>
                  <a:cubicBezTo>
                    <a:pt x="200" y="81"/>
                    <a:pt x="200" y="81"/>
                    <a:pt x="200" y="81"/>
                  </a:cubicBezTo>
                  <a:cubicBezTo>
                    <a:pt x="213" y="81"/>
                    <a:pt x="221" y="83"/>
                    <a:pt x="221" y="101"/>
                  </a:cubicBezTo>
                  <a:lnTo>
                    <a:pt x="221" y="1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-898" y="2389"/>
              <a:ext cx="526" cy="644"/>
            </a:xfrm>
            <a:custGeom>
              <a:avLst/>
              <a:gdLst>
                <a:gd name="T0" fmla="*/ 1052 w 263"/>
                <a:gd name="T1" fmla="*/ 1176 h 322"/>
                <a:gd name="T2" fmla="*/ 952 w 263"/>
                <a:gd name="T3" fmla="*/ 1288 h 322"/>
                <a:gd name="T4" fmla="*/ 864 w 263"/>
                <a:gd name="T5" fmla="*/ 1288 h 322"/>
                <a:gd name="T6" fmla="*/ 728 w 263"/>
                <a:gd name="T7" fmla="*/ 1176 h 322"/>
                <a:gd name="T8" fmla="*/ 728 w 263"/>
                <a:gd name="T9" fmla="*/ 488 h 322"/>
                <a:gd name="T10" fmla="*/ 716 w 263"/>
                <a:gd name="T11" fmla="*/ 316 h 322"/>
                <a:gd name="T12" fmla="*/ 624 w 263"/>
                <a:gd name="T13" fmla="*/ 268 h 322"/>
                <a:gd name="T14" fmla="*/ 324 w 263"/>
                <a:gd name="T15" fmla="*/ 400 h 322"/>
                <a:gd name="T16" fmla="*/ 324 w 263"/>
                <a:gd name="T17" fmla="*/ 1176 h 322"/>
                <a:gd name="T18" fmla="*/ 224 w 263"/>
                <a:gd name="T19" fmla="*/ 1288 h 322"/>
                <a:gd name="T20" fmla="*/ 136 w 263"/>
                <a:gd name="T21" fmla="*/ 1288 h 322"/>
                <a:gd name="T22" fmla="*/ 0 w 263"/>
                <a:gd name="T23" fmla="*/ 1176 h 322"/>
                <a:gd name="T24" fmla="*/ 0 w 263"/>
                <a:gd name="T25" fmla="*/ 148 h 322"/>
                <a:gd name="T26" fmla="*/ 112 w 263"/>
                <a:gd name="T27" fmla="*/ 40 h 322"/>
                <a:gd name="T28" fmla="*/ 224 w 263"/>
                <a:gd name="T29" fmla="*/ 40 h 322"/>
                <a:gd name="T30" fmla="*/ 312 w 263"/>
                <a:gd name="T31" fmla="*/ 156 h 322"/>
                <a:gd name="T32" fmla="*/ 676 w 263"/>
                <a:gd name="T33" fmla="*/ 0 h 322"/>
                <a:gd name="T34" fmla="*/ 1052 w 263"/>
                <a:gd name="T35" fmla="*/ 356 h 322"/>
                <a:gd name="T36" fmla="*/ 1052 w 263"/>
                <a:gd name="T37" fmla="*/ 1176 h 3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63"/>
                <a:gd name="T58" fmla="*/ 0 h 322"/>
                <a:gd name="T59" fmla="*/ 263 w 263"/>
                <a:gd name="T60" fmla="*/ 322 h 32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63" h="322">
                  <a:moveTo>
                    <a:pt x="263" y="294"/>
                  </a:moveTo>
                  <a:cubicBezTo>
                    <a:pt x="263" y="312"/>
                    <a:pt x="257" y="322"/>
                    <a:pt x="238" y="322"/>
                  </a:cubicBezTo>
                  <a:cubicBezTo>
                    <a:pt x="216" y="322"/>
                    <a:pt x="216" y="322"/>
                    <a:pt x="216" y="322"/>
                  </a:cubicBezTo>
                  <a:cubicBezTo>
                    <a:pt x="193" y="322"/>
                    <a:pt x="182" y="319"/>
                    <a:pt x="182" y="294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2" y="100"/>
                    <a:pt x="183" y="86"/>
                    <a:pt x="179" y="79"/>
                  </a:cubicBezTo>
                  <a:cubicBezTo>
                    <a:pt x="175" y="71"/>
                    <a:pt x="166" y="67"/>
                    <a:pt x="156" y="67"/>
                  </a:cubicBezTo>
                  <a:cubicBezTo>
                    <a:pt x="123" y="67"/>
                    <a:pt x="99" y="85"/>
                    <a:pt x="81" y="100"/>
                  </a:cubicBezTo>
                  <a:cubicBezTo>
                    <a:pt x="81" y="294"/>
                    <a:pt x="81" y="294"/>
                    <a:pt x="81" y="294"/>
                  </a:cubicBezTo>
                  <a:cubicBezTo>
                    <a:pt x="81" y="312"/>
                    <a:pt x="76" y="322"/>
                    <a:pt x="56" y="322"/>
                  </a:cubicBezTo>
                  <a:cubicBezTo>
                    <a:pt x="34" y="322"/>
                    <a:pt x="34" y="322"/>
                    <a:pt x="34" y="322"/>
                  </a:cubicBezTo>
                  <a:cubicBezTo>
                    <a:pt x="11" y="322"/>
                    <a:pt x="0" y="319"/>
                    <a:pt x="0" y="29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0" y="10"/>
                    <a:pt x="28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70" y="10"/>
                    <a:pt x="78" y="19"/>
                    <a:pt x="78" y="39"/>
                  </a:cubicBezTo>
                  <a:cubicBezTo>
                    <a:pt x="115" y="7"/>
                    <a:pt x="137" y="0"/>
                    <a:pt x="169" y="0"/>
                  </a:cubicBezTo>
                  <a:cubicBezTo>
                    <a:pt x="245" y="0"/>
                    <a:pt x="263" y="48"/>
                    <a:pt x="263" y="89"/>
                  </a:cubicBezTo>
                  <a:lnTo>
                    <a:pt x="263" y="29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-260" y="2391"/>
              <a:ext cx="478" cy="646"/>
            </a:xfrm>
            <a:custGeom>
              <a:avLst/>
              <a:gdLst>
                <a:gd name="T0" fmla="*/ 956 w 239"/>
                <a:gd name="T1" fmla="*/ 816 h 323"/>
                <a:gd name="T2" fmla="*/ 880 w 239"/>
                <a:gd name="T3" fmla="*/ 668 h 323"/>
                <a:gd name="T4" fmla="*/ 644 w 239"/>
                <a:gd name="T5" fmla="*/ 544 h 323"/>
                <a:gd name="T6" fmla="*/ 356 w 239"/>
                <a:gd name="T7" fmla="*/ 444 h 323"/>
                <a:gd name="T8" fmla="*/ 300 w 239"/>
                <a:gd name="T9" fmla="*/ 372 h 323"/>
                <a:gd name="T10" fmla="*/ 492 w 239"/>
                <a:gd name="T11" fmla="*/ 260 h 323"/>
                <a:gd name="T12" fmla="*/ 912 w 239"/>
                <a:gd name="T13" fmla="*/ 288 h 323"/>
                <a:gd name="T14" fmla="*/ 956 w 239"/>
                <a:gd name="T15" fmla="*/ 280 h 323"/>
                <a:gd name="T16" fmla="*/ 956 w 239"/>
                <a:gd name="T17" fmla="*/ 48 h 323"/>
                <a:gd name="T18" fmla="*/ 896 w 239"/>
                <a:gd name="T19" fmla="*/ 28 h 323"/>
                <a:gd name="T20" fmla="*/ 572 w 239"/>
                <a:gd name="T21" fmla="*/ 0 h 323"/>
                <a:gd name="T22" fmla="*/ 88 w 239"/>
                <a:gd name="T23" fmla="*/ 104 h 323"/>
                <a:gd name="T24" fmla="*/ 0 w 239"/>
                <a:gd name="T25" fmla="*/ 360 h 323"/>
                <a:gd name="T26" fmla="*/ 180 w 239"/>
                <a:gd name="T27" fmla="*/ 668 h 323"/>
                <a:gd name="T28" fmla="*/ 612 w 239"/>
                <a:gd name="T29" fmla="*/ 816 h 323"/>
                <a:gd name="T30" fmla="*/ 660 w 239"/>
                <a:gd name="T31" fmla="*/ 920 h 323"/>
                <a:gd name="T32" fmla="*/ 500 w 239"/>
                <a:gd name="T33" fmla="*/ 1024 h 323"/>
                <a:gd name="T34" fmla="*/ 76 w 239"/>
                <a:gd name="T35" fmla="*/ 992 h 323"/>
                <a:gd name="T36" fmla="*/ 20 w 239"/>
                <a:gd name="T37" fmla="*/ 1024 h 323"/>
                <a:gd name="T38" fmla="*/ 4 w 239"/>
                <a:gd name="T39" fmla="*/ 1156 h 323"/>
                <a:gd name="T40" fmla="*/ 76 w 239"/>
                <a:gd name="T41" fmla="*/ 1276 h 323"/>
                <a:gd name="T42" fmla="*/ 460 w 239"/>
                <a:gd name="T43" fmla="*/ 1292 h 323"/>
                <a:gd name="T44" fmla="*/ 704 w 239"/>
                <a:gd name="T45" fmla="*/ 1272 h 323"/>
                <a:gd name="T46" fmla="*/ 844 w 239"/>
                <a:gd name="T47" fmla="*/ 1192 h 323"/>
                <a:gd name="T48" fmla="*/ 868 w 239"/>
                <a:gd name="T49" fmla="*/ 1168 h 323"/>
                <a:gd name="T50" fmla="*/ 956 w 239"/>
                <a:gd name="T51" fmla="*/ 868 h 323"/>
                <a:gd name="T52" fmla="*/ 956 w 239"/>
                <a:gd name="T53" fmla="*/ 816 h 32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39"/>
                <a:gd name="T82" fmla="*/ 0 h 323"/>
                <a:gd name="T83" fmla="*/ 239 w 239"/>
                <a:gd name="T84" fmla="*/ 323 h 32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39" h="323">
                  <a:moveTo>
                    <a:pt x="239" y="204"/>
                  </a:moveTo>
                  <a:cubicBezTo>
                    <a:pt x="237" y="190"/>
                    <a:pt x="231" y="178"/>
                    <a:pt x="220" y="167"/>
                  </a:cubicBezTo>
                  <a:cubicBezTo>
                    <a:pt x="206" y="154"/>
                    <a:pt x="186" y="144"/>
                    <a:pt x="161" y="136"/>
                  </a:cubicBezTo>
                  <a:cubicBezTo>
                    <a:pt x="133" y="127"/>
                    <a:pt x="99" y="116"/>
                    <a:pt x="89" y="111"/>
                  </a:cubicBezTo>
                  <a:cubicBezTo>
                    <a:pt x="79" y="107"/>
                    <a:pt x="75" y="99"/>
                    <a:pt x="75" y="93"/>
                  </a:cubicBezTo>
                  <a:cubicBezTo>
                    <a:pt x="75" y="71"/>
                    <a:pt x="89" y="65"/>
                    <a:pt x="123" y="65"/>
                  </a:cubicBezTo>
                  <a:cubicBezTo>
                    <a:pt x="191" y="65"/>
                    <a:pt x="214" y="72"/>
                    <a:pt x="228" y="72"/>
                  </a:cubicBezTo>
                  <a:cubicBezTo>
                    <a:pt x="233" y="72"/>
                    <a:pt x="235" y="72"/>
                    <a:pt x="239" y="70"/>
                  </a:cubicBezTo>
                  <a:cubicBezTo>
                    <a:pt x="239" y="12"/>
                    <a:pt x="239" y="12"/>
                    <a:pt x="239" y="12"/>
                  </a:cubicBezTo>
                  <a:cubicBezTo>
                    <a:pt x="236" y="10"/>
                    <a:pt x="231" y="8"/>
                    <a:pt x="224" y="7"/>
                  </a:cubicBezTo>
                  <a:cubicBezTo>
                    <a:pt x="216" y="6"/>
                    <a:pt x="182" y="0"/>
                    <a:pt x="143" y="0"/>
                  </a:cubicBezTo>
                  <a:cubicBezTo>
                    <a:pt x="82" y="0"/>
                    <a:pt x="45" y="3"/>
                    <a:pt x="22" y="26"/>
                  </a:cubicBezTo>
                  <a:cubicBezTo>
                    <a:pt x="8" y="41"/>
                    <a:pt x="0" y="56"/>
                    <a:pt x="0" y="90"/>
                  </a:cubicBezTo>
                  <a:cubicBezTo>
                    <a:pt x="0" y="126"/>
                    <a:pt x="12" y="153"/>
                    <a:pt x="45" y="167"/>
                  </a:cubicBezTo>
                  <a:cubicBezTo>
                    <a:pt x="89" y="187"/>
                    <a:pt x="142" y="197"/>
                    <a:pt x="153" y="204"/>
                  </a:cubicBezTo>
                  <a:cubicBezTo>
                    <a:pt x="165" y="212"/>
                    <a:pt x="165" y="220"/>
                    <a:pt x="165" y="230"/>
                  </a:cubicBezTo>
                  <a:cubicBezTo>
                    <a:pt x="165" y="249"/>
                    <a:pt x="151" y="256"/>
                    <a:pt x="125" y="256"/>
                  </a:cubicBezTo>
                  <a:cubicBezTo>
                    <a:pt x="70" y="256"/>
                    <a:pt x="24" y="248"/>
                    <a:pt x="19" y="248"/>
                  </a:cubicBezTo>
                  <a:cubicBezTo>
                    <a:pt x="12" y="248"/>
                    <a:pt x="7" y="250"/>
                    <a:pt x="5" y="256"/>
                  </a:cubicBezTo>
                  <a:cubicBezTo>
                    <a:pt x="0" y="268"/>
                    <a:pt x="1" y="277"/>
                    <a:pt x="1" y="289"/>
                  </a:cubicBezTo>
                  <a:cubicBezTo>
                    <a:pt x="1" y="316"/>
                    <a:pt x="6" y="317"/>
                    <a:pt x="19" y="319"/>
                  </a:cubicBezTo>
                  <a:cubicBezTo>
                    <a:pt x="38" y="321"/>
                    <a:pt x="74" y="323"/>
                    <a:pt x="115" y="323"/>
                  </a:cubicBezTo>
                  <a:cubicBezTo>
                    <a:pt x="140" y="323"/>
                    <a:pt x="160" y="322"/>
                    <a:pt x="176" y="318"/>
                  </a:cubicBezTo>
                  <a:cubicBezTo>
                    <a:pt x="190" y="314"/>
                    <a:pt x="202" y="309"/>
                    <a:pt x="211" y="298"/>
                  </a:cubicBezTo>
                  <a:cubicBezTo>
                    <a:pt x="213" y="296"/>
                    <a:pt x="215" y="294"/>
                    <a:pt x="217" y="292"/>
                  </a:cubicBezTo>
                  <a:cubicBezTo>
                    <a:pt x="231" y="270"/>
                    <a:pt x="239" y="245"/>
                    <a:pt x="239" y="217"/>
                  </a:cubicBezTo>
                  <a:lnTo>
                    <a:pt x="239" y="2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252" y="1335"/>
              <a:ext cx="78" cy="126"/>
            </a:xfrm>
            <a:custGeom>
              <a:avLst/>
              <a:gdLst>
                <a:gd name="T0" fmla="*/ 46 w 78"/>
                <a:gd name="T1" fmla="*/ 126 h 126"/>
                <a:gd name="T2" fmla="*/ 32 w 78"/>
                <a:gd name="T3" fmla="*/ 126 h 126"/>
                <a:gd name="T4" fmla="*/ 32 w 78"/>
                <a:gd name="T5" fmla="*/ 14 h 126"/>
                <a:gd name="T6" fmla="*/ 0 w 78"/>
                <a:gd name="T7" fmla="*/ 14 h 126"/>
                <a:gd name="T8" fmla="*/ 0 w 78"/>
                <a:gd name="T9" fmla="*/ 0 h 126"/>
                <a:gd name="T10" fmla="*/ 78 w 78"/>
                <a:gd name="T11" fmla="*/ 0 h 126"/>
                <a:gd name="T12" fmla="*/ 78 w 78"/>
                <a:gd name="T13" fmla="*/ 14 h 126"/>
                <a:gd name="T14" fmla="*/ 46 w 78"/>
                <a:gd name="T15" fmla="*/ 14 h 126"/>
                <a:gd name="T16" fmla="*/ 46 w 78"/>
                <a:gd name="T17" fmla="*/ 126 h 1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8"/>
                <a:gd name="T28" fmla="*/ 0 h 126"/>
                <a:gd name="T29" fmla="*/ 78 w 78"/>
                <a:gd name="T30" fmla="*/ 126 h 1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8" h="126">
                  <a:moveTo>
                    <a:pt x="46" y="126"/>
                  </a:moveTo>
                  <a:lnTo>
                    <a:pt x="32" y="126"/>
                  </a:lnTo>
                  <a:lnTo>
                    <a:pt x="32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8" y="0"/>
                  </a:lnTo>
                  <a:lnTo>
                    <a:pt x="78" y="14"/>
                  </a:lnTo>
                  <a:lnTo>
                    <a:pt x="46" y="14"/>
                  </a:lnTo>
                  <a:lnTo>
                    <a:pt x="46" y="126"/>
                  </a:lnTo>
                  <a:close/>
                </a:path>
              </a:pathLst>
            </a:custGeom>
            <a:solidFill>
              <a:srgbClr val="FF00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342" y="1335"/>
              <a:ext cx="104" cy="126"/>
            </a:xfrm>
            <a:custGeom>
              <a:avLst/>
              <a:gdLst>
                <a:gd name="T0" fmla="*/ 0 w 104"/>
                <a:gd name="T1" fmla="*/ 0 h 126"/>
                <a:gd name="T2" fmla="*/ 26 w 104"/>
                <a:gd name="T3" fmla="*/ 0 h 126"/>
                <a:gd name="T4" fmla="*/ 52 w 104"/>
                <a:gd name="T5" fmla="*/ 100 h 126"/>
                <a:gd name="T6" fmla="*/ 52 w 104"/>
                <a:gd name="T7" fmla="*/ 100 h 126"/>
                <a:gd name="T8" fmla="*/ 78 w 104"/>
                <a:gd name="T9" fmla="*/ 0 h 126"/>
                <a:gd name="T10" fmla="*/ 104 w 104"/>
                <a:gd name="T11" fmla="*/ 0 h 126"/>
                <a:gd name="T12" fmla="*/ 104 w 104"/>
                <a:gd name="T13" fmla="*/ 126 h 126"/>
                <a:gd name="T14" fmla="*/ 88 w 104"/>
                <a:gd name="T15" fmla="*/ 126 h 126"/>
                <a:gd name="T16" fmla="*/ 88 w 104"/>
                <a:gd name="T17" fmla="*/ 16 h 126"/>
                <a:gd name="T18" fmla="*/ 88 w 104"/>
                <a:gd name="T19" fmla="*/ 16 h 126"/>
                <a:gd name="T20" fmla="*/ 60 w 104"/>
                <a:gd name="T21" fmla="*/ 126 h 126"/>
                <a:gd name="T22" fmla="*/ 44 w 104"/>
                <a:gd name="T23" fmla="*/ 126 h 126"/>
                <a:gd name="T24" fmla="*/ 16 w 104"/>
                <a:gd name="T25" fmla="*/ 16 h 126"/>
                <a:gd name="T26" fmla="*/ 16 w 104"/>
                <a:gd name="T27" fmla="*/ 16 h 126"/>
                <a:gd name="T28" fmla="*/ 16 w 104"/>
                <a:gd name="T29" fmla="*/ 126 h 126"/>
                <a:gd name="T30" fmla="*/ 0 w 104"/>
                <a:gd name="T31" fmla="*/ 126 h 126"/>
                <a:gd name="T32" fmla="*/ 0 w 104"/>
                <a:gd name="T33" fmla="*/ 0 h 12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4"/>
                <a:gd name="T52" fmla="*/ 0 h 126"/>
                <a:gd name="T53" fmla="*/ 104 w 104"/>
                <a:gd name="T54" fmla="*/ 126 h 12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4" h="126">
                  <a:moveTo>
                    <a:pt x="0" y="0"/>
                  </a:moveTo>
                  <a:lnTo>
                    <a:pt x="26" y="0"/>
                  </a:lnTo>
                  <a:lnTo>
                    <a:pt x="52" y="100"/>
                  </a:lnTo>
                  <a:lnTo>
                    <a:pt x="78" y="0"/>
                  </a:lnTo>
                  <a:lnTo>
                    <a:pt x="104" y="0"/>
                  </a:lnTo>
                  <a:lnTo>
                    <a:pt x="104" y="126"/>
                  </a:lnTo>
                  <a:lnTo>
                    <a:pt x="88" y="126"/>
                  </a:lnTo>
                  <a:lnTo>
                    <a:pt x="88" y="16"/>
                  </a:lnTo>
                  <a:lnTo>
                    <a:pt x="60" y="126"/>
                  </a:lnTo>
                  <a:lnTo>
                    <a:pt x="44" y="126"/>
                  </a:lnTo>
                  <a:lnTo>
                    <a:pt x="16" y="16"/>
                  </a:lnTo>
                  <a:lnTo>
                    <a:pt x="16" y="126"/>
                  </a:lnTo>
                  <a:lnTo>
                    <a:pt x="0" y="1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sp>
        <p:nvSpPr>
          <p:cNvPr id="25" name="Текст 24"/>
          <p:cNvSpPr>
            <a:spLocks noGrp="1"/>
          </p:cNvSpPr>
          <p:nvPr>
            <p:ph type="body" sz="quarter" idx="13"/>
          </p:nvPr>
        </p:nvSpPr>
        <p:spPr>
          <a:xfrm>
            <a:off x="201613" y="6423025"/>
            <a:ext cx="6122987" cy="365125"/>
          </a:xfrm>
        </p:spPr>
        <p:txBody>
          <a:bodyPr>
            <a:noAutofit/>
          </a:bodyPr>
          <a:lstStyle>
            <a:lvl1pPr marL="0" indent="0">
              <a:buNone/>
              <a:defRPr sz="1400">
                <a:latin typeface="+mn-lt"/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1044150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800600" y="5668818"/>
            <a:ext cx="4038600" cy="642334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800"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err="1" smtClean="0"/>
              <a:t>Hlick</a:t>
            </a:r>
            <a:r>
              <a:rPr lang="en-US" dirty="0" smtClean="0"/>
              <a:t>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 sz="1400"/>
            </a:lvl1pPr>
          </a:lstStyle>
          <a:p>
            <a:fld id="{D728701E-CAF4-4159-9B3E-41C86DFFA30D}" type="datetimeFigureOut">
              <a:rPr lang="en-US" smtClean="0"/>
              <a:pPr/>
              <a:t>6/2/2011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 sz="1400"/>
            </a:lvl1pPr>
          </a:lstStyle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24388" y="228600"/>
            <a:ext cx="2057400" cy="20391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3" name="Рисунок 60" descr="Kantar Network.jpg"/>
          <p:cNvPicPr preferRelativeResize="0">
            <a:picLocks noChangeAspect="1"/>
          </p:cNvPicPr>
          <p:nvPr userDrawn="1"/>
        </p:nvPicPr>
        <p:blipFill>
          <a:blip r:embed="rId2" cstate="print"/>
          <a:srcRect l="4909" t="22751" r="5074" b="10513"/>
          <a:stretch>
            <a:fillRect/>
          </a:stretch>
        </p:blipFill>
        <p:spPr bwMode="auto">
          <a:xfrm>
            <a:off x="421901" y="3809771"/>
            <a:ext cx="3875398" cy="4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" name="Group 19"/>
          <p:cNvGrpSpPr>
            <a:grpSpLocks noChangeAspect="1"/>
          </p:cNvGrpSpPr>
          <p:nvPr userDrawn="1"/>
        </p:nvGrpSpPr>
        <p:grpSpPr bwMode="auto">
          <a:xfrm>
            <a:off x="421901" y="3017683"/>
            <a:ext cx="640080" cy="581026"/>
            <a:chOff x="-2052" y="1335"/>
            <a:chExt cx="2498" cy="2268"/>
          </a:xfrm>
        </p:grpSpPr>
        <p:sp>
          <p:nvSpPr>
            <p:cNvPr id="16" name="Freeform 20"/>
            <p:cNvSpPr>
              <a:spLocks/>
            </p:cNvSpPr>
            <p:nvPr/>
          </p:nvSpPr>
          <p:spPr bwMode="auto">
            <a:xfrm>
              <a:off x="-2052" y="1335"/>
              <a:ext cx="2270" cy="2268"/>
            </a:xfrm>
            <a:custGeom>
              <a:avLst/>
              <a:gdLst>
                <a:gd name="T0" fmla="*/ 3476 w 1135"/>
                <a:gd name="T1" fmla="*/ 4292 h 1134"/>
                <a:gd name="T2" fmla="*/ 4296 w 1135"/>
                <a:gd name="T3" fmla="*/ 3468 h 1134"/>
                <a:gd name="T4" fmla="*/ 4540 w 1135"/>
                <a:gd name="T5" fmla="*/ 2980 h 1134"/>
                <a:gd name="T6" fmla="*/ 4540 w 1135"/>
                <a:gd name="T7" fmla="*/ 228 h 1134"/>
                <a:gd name="T8" fmla="*/ 4312 w 1135"/>
                <a:gd name="T9" fmla="*/ 0 h 1134"/>
                <a:gd name="T10" fmla="*/ 1552 w 1135"/>
                <a:gd name="T11" fmla="*/ 0 h 1134"/>
                <a:gd name="T12" fmla="*/ 1064 w 1135"/>
                <a:gd name="T13" fmla="*/ 240 h 1134"/>
                <a:gd name="T14" fmla="*/ 244 w 1135"/>
                <a:gd name="T15" fmla="*/ 1068 h 1134"/>
                <a:gd name="T16" fmla="*/ 0 w 1135"/>
                <a:gd name="T17" fmla="*/ 1556 h 1134"/>
                <a:gd name="T18" fmla="*/ 0 w 1135"/>
                <a:gd name="T19" fmla="*/ 4308 h 1134"/>
                <a:gd name="T20" fmla="*/ 228 w 1135"/>
                <a:gd name="T21" fmla="*/ 4536 h 1134"/>
                <a:gd name="T22" fmla="*/ 2988 w 1135"/>
                <a:gd name="T23" fmla="*/ 4536 h 1134"/>
                <a:gd name="T24" fmla="*/ 3476 w 1135"/>
                <a:gd name="T25" fmla="*/ 4292 h 113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35"/>
                <a:gd name="T40" fmla="*/ 0 h 1134"/>
                <a:gd name="T41" fmla="*/ 1135 w 1135"/>
                <a:gd name="T42" fmla="*/ 1134 h 113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35" h="1134">
                  <a:moveTo>
                    <a:pt x="869" y="1073"/>
                  </a:moveTo>
                  <a:cubicBezTo>
                    <a:pt x="1074" y="867"/>
                    <a:pt x="1074" y="867"/>
                    <a:pt x="1074" y="867"/>
                  </a:cubicBezTo>
                  <a:cubicBezTo>
                    <a:pt x="1112" y="830"/>
                    <a:pt x="1135" y="794"/>
                    <a:pt x="1135" y="745"/>
                  </a:cubicBezTo>
                  <a:cubicBezTo>
                    <a:pt x="1135" y="57"/>
                    <a:pt x="1135" y="57"/>
                    <a:pt x="1135" y="57"/>
                  </a:cubicBezTo>
                  <a:cubicBezTo>
                    <a:pt x="1135" y="26"/>
                    <a:pt x="1109" y="0"/>
                    <a:pt x="1078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342" y="0"/>
                    <a:pt x="300" y="26"/>
                    <a:pt x="266" y="60"/>
                  </a:cubicBezTo>
                  <a:cubicBezTo>
                    <a:pt x="61" y="267"/>
                    <a:pt x="61" y="267"/>
                    <a:pt x="61" y="267"/>
                  </a:cubicBezTo>
                  <a:cubicBezTo>
                    <a:pt x="26" y="301"/>
                    <a:pt x="0" y="344"/>
                    <a:pt x="0" y="389"/>
                  </a:cubicBezTo>
                  <a:cubicBezTo>
                    <a:pt x="0" y="1077"/>
                    <a:pt x="0" y="1077"/>
                    <a:pt x="0" y="1077"/>
                  </a:cubicBezTo>
                  <a:cubicBezTo>
                    <a:pt x="0" y="1108"/>
                    <a:pt x="26" y="1134"/>
                    <a:pt x="57" y="1134"/>
                  </a:cubicBezTo>
                  <a:cubicBezTo>
                    <a:pt x="747" y="1134"/>
                    <a:pt x="747" y="1134"/>
                    <a:pt x="747" y="1134"/>
                  </a:cubicBezTo>
                  <a:cubicBezTo>
                    <a:pt x="793" y="1134"/>
                    <a:pt x="835" y="1108"/>
                    <a:pt x="869" y="1073"/>
                  </a:cubicBezTo>
                  <a:close/>
                </a:path>
              </a:pathLst>
            </a:custGeom>
            <a:solidFill>
              <a:srgbClr val="FF00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auto">
            <a:xfrm>
              <a:off x="-1462" y="2247"/>
              <a:ext cx="442" cy="790"/>
            </a:xfrm>
            <a:custGeom>
              <a:avLst/>
              <a:gdLst>
                <a:gd name="T0" fmla="*/ 884 w 221"/>
                <a:gd name="T1" fmla="*/ 512 h 395"/>
                <a:gd name="T2" fmla="*/ 800 w 221"/>
                <a:gd name="T3" fmla="*/ 592 h 395"/>
                <a:gd name="T4" fmla="*/ 552 w 221"/>
                <a:gd name="T5" fmla="*/ 592 h 395"/>
                <a:gd name="T6" fmla="*/ 552 w 221"/>
                <a:gd name="T7" fmla="*/ 1108 h 395"/>
                <a:gd name="T8" fmla="*/ 568 w 221"/>
                <a:gd name="T9" fmla="*/ 1280 h 395"/>
                <a:gd name="T10" fmla="*/ 608 w 221"/>
                <a:gd name="T11" fmla="*/ 1304 h 395"/>
                <a:gd name="T12" fmla="*/ 812 w 221"/>
                <a:gd name="T13" fmla="*/ 1288 h 395"/>
                <a:gd name="T14" fmla="*/ 880 w 221"/>
                <a:gd name="T15" fmla="*/ 1360 h 395"/>
                <a:gd name="T16" fmla="*/ 880 w 221"/>
                <a:gd name="T17" fmla="*/ 1444 h 395"/>
                <a:gd name="T18" fmla="*/ 772 w 221"/>
                <a:gd name="T19" fmla="*/ 1568 h 395"/>
                <a:gd name="T20" fmla="*/ 552 w 221"/>
                <a:gd name="T21" fmla="*/ 1580 h 395"/>
                <a:gd name="T22" fmla="*/ 228 w 221"/>
                <a:gd name="T23" fmla="*/ 1176 h 395"/>
                <a:gd name="T24" fmla="*/ 228 w 221"/>
                <a:gd name="T25" fmla="*/ 592 h 395"/>
                <a:gd name="T26" fmla="*/ 60 w 221"/>
                <a:gd name="T27" fmla="*/ 592 h 395"/>
                <a:gd name="T28" fmla="*/ 0 w 221"/>
                <a:gd name="T29" fmla="*/ 520 h 395"/>
                <a:gd name="T30" fmla="*/ 0 w 221"/>
                <a:gd name="T31" fmla="*/ 408 h 395"/>
                <a:gd name="T32" fmla="*/ 68 w 221"/>
                <a:gd name="T33" fmla="*/ 324 h 395"/>
                <a:gd name="T34" fmla="*/ 228 w 221"/>
                <a:gd name="T35" fmla="*/ 324 h 395"/>
                <a:gd name="T36" fmla="*/ 228 w 221"/>
                <a:gd name="T37" fmla="*/ 112 h 395"/>
                <a:gd name="T38" fmla="*/ 336 w 221"/>
                <a:gd name="T39" fmla="*/ 0 h 395"/>
                <a:gd name="T40" fmla="*/ 444 w 221"/>
                <a:gd name="T41" fmla="*/ 0 h 395"/>
                <a:gd name="T42" fmla="*/ 552 w 221"/>
                <a:gd name="T43" fmla="*/ 112 h 395"/>
                <a:gd name="T44" fmla="*/ 552 w 221"/>
                <a:gd name="T45" fmla="*/ 324 h 395"/>
                <a:gd name="T46" fmla="*/ 800 w 221"/>
                <a:gd name="T47" fmla="*/ 324 h 395"/>
                <a:gd name="T48" fmla="*/ 884 w 221"/>
                <a:gd name="T49" fmla="*/ 404 h 395"/>
                <a:gd name="T50" fmla="*/ 884 w 221"/>
                <a:gd name="T51" fmla="*/ 512 h 39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21"/>
                <a:gd name="T79" fmla="*/ 0 h 395"/>
                <a:gd name="T80" fmla="*/ 221 w 221"/>
                <a:gd name="T81" fmla="*/ 395 h 39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21" h="395">
                  <a:moveTo>
                    <a:pt x="221" y="128"/>
                  </a:moveTo>
                  <a:cubicBezTo>
                    <a:pt x="221" y="146"/>
                    <a:pt x="213" y="148"/>
                    <a:pt x="200" y="148"/>
                  </a:cubicBezTo>
                  <a:cubicBezTo>
                    <a:pt x="138" y="148"/>
                    <a:pt x="138" y="148"/>
                    <a:pt x="138" y="148"/>
                  </a:cubicBezTo>
                  <a:cubicBezTo>
                    <a:pt x="138" y="277"/>
                    <a:pt x="138" y="277"/>
                    <a:pt x="138" y="277"/>
                  </a:cubicBezTo>
                  <a:cubicBezTo>
                    <a:pt x="138" y="307"/>
                    <a:pt x="139" y="315"/>
                    <a:pt x="142" y="320"/>
                  </a:cubicBezTo>
                  <a:cubicBezTo>
                    <a:pt x="144" y="323"/>
                    <a:pt x="146" y="326"/>
                    <a:pt x="152" y="326"/>
                  </a:cubicBezTo>
                  <a:cubicBezTo>
                    <a:pt x="170" y="326"/>
                    <a:pt x="185" y="322"/>
                    <a:pt x="203" y="322"/>
                  </a:cubicBezTo>
                  <a:cubicBezTo>
                    <a:pt x="217" y="322"/>
                    <a:pt x="220" y="333"/>
                    <a:pt x="220" y="340"/>
                  </a:cubicBezTo>
                  <a:cubicBezTo>
                    <a:pt x="220" y="361"/>
                    <a:pt x="220" y="361"/>
                    <a:pt x="220" y="361"/>
                  </a:cubicBezTo>
                  <a:cubicBezTo>
                    <a:pt x="220" y="384"/>
                    <a:pt x="213" y="391"/>
                    <a:pt x="193" y="392"/>
                  </a:cubicBezTo>
                  <a:cubicBezTo>
                    <a:pt x="173" y="395"/>
                    <a:pt x="159" y="395"/>
                    <a:pt x="138" y="395"/>
                  </a:cubicBezTo>
                  <a:cubicBezTo>
                    <a:pt x="72" y="395"/>
                    <a:pt x="57" y="370"/>
                    <a:pt x="57" y="294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15" y="148"/>
                    <a:pt x="15" y="148"/>
                    <a:pt x="15" y="148"/>
                  </a:cubicBezTo>
                  <a:cubicBezTo>
                    <a:pt x="3" y="148"/>
                    <a:pt x="0" y="140"/>
                    <a:pt x="0" y="13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86"/>
                    <a:pt x="6" y="81"/>
                    <a:pt x="17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6"/>
                    <a:pt x="66" y="0"/>
                    <a:pt x="84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29" y="0"/>
                    <a:pt x="138" y="6"/>
                    <a:pt x="138" y="28"/>
                  </a:cubicBezTo>
                  <a:cubicBezTo>
                    <a:pt x="138" y="81"/>
                    <a:pt x="138" y="81"/>
                    <a:pt x="138" y="81"/>
                  </a:cubicBezTo>
                  <a:cubicBezTo>
                    <a:pt x="200" y="81"/>
                    <a:pt x="200" y="81"/>
                    <a:pt x="200" y="81"/>
                  </a:cubicBezTo>
                  <a:cubicBezTo>
                    <a:pt x="213" y="81"/>
                    <a:pt x="221" y="83"/>
                    <a:pt x="221" y="101"/>
                  </a:cubicBezTo>
                  <a:lnTo>
                    <a:pt x="221" y="1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auto">
            <a:xfrm>
              <a:off x="-898" y="2389"/>
              <a:ext cx="526" cy="644"/>
            </a:xfrm>
            <a:custGeom>
              <a:avLst/>
              <a:gdLst>
                <a:gd name="T0" fmla="*/ 1052 w 263"/>
                <a:gd name="T1" fmla="*/ 1176 h 322"/>
                <a:gd name="T2" fmla="*/ 952 w 263"/>
                <a:gd name="T3" fmla="*/ 1288 h 322"/>
                <a:gd name="T4" fmla="*/ 864 w 263"/>
                <a:gd name="T5" fmla="*/ 1288 h 322"/>
                <a:gd name="T6" fmla="*/ 728 w 263"/>
                <a:gd name="T7" fmla="*/ 1176 h 322"/>
                <a:gd name="T8" fmla="*/ 728 w 263"/>
                <a:gd name="T9" fmla="*/ 488 h 322"/>
                <a:gd name="T10" fmla="*/ 716 w 263"/>
                <a:gd name="T11" fmla="*/ 316 h 322"/>
                <a:gd name="T12" fmla="*/ 624 w 263"/>
                <a:gd name="T13" fmla="*/ 268 h 322"/>
                <a:gd name="T14" fmla="*/ 324 w 263"/>
                <a:gd name="T15" fmla="*/ 400 h 322"/>
                <a:gd name="T16" fmla="*/ 324 w 263"/>
                <a:gd name="T17" fmla="*/ 1176 h 322"/>
                <a:gd name="T18" fmla="*/ 224 w 263"/>
                <a:gd name="T19" fmla="*/ 1288 h 322"/>
                <a:gd name="T20" fmla="*/ 136 w 263"/>
                <a:gd name="T21" fmla="*/ 1288 h 322"/>
                <a:gd name="T22" fmla="*/ 0 w 263"/>
                <a:gd name="T23" fmla="*/ 1176 h 322"/>
                <a:gd name="T24" fmla="*/ 0 w 263"/>
                <a:gd name="T25" fmla="*/ 148 h 322"/>
                <a:gd name="T26" fmla="*/ 112 w 263"/>
                <a:gd name="T27" fmla="*/ 40 h 322"/>
                <a:gd name="T28" fmla="*/ 224 w 263"/>
                <a:gd name="T29" fmla="*/ 40 h 322"/>
                <a:gd name="T30" fmla="*/ 312 w 263"/>
                <a:gd name="T31" fmla="*/ 156 h 322"/>
                <a:gd name="T32" fmla="*/ 676 w 263"/>
                <a:gd name="T33" fmla="*/ 0 h 322"/>
                <a:gd name="T34" fmla="*/ 1052 w 263"/>
                <a:gd name="T35" fmla="*/ 356 h 322"/>
                <a:gd name="T36" fmla="*/ 1052 w 263"/>
                <a:gd name="T37" fmla="*/ 1176 h 3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63"/>
                <a:gd name="T58" fmla="*/ 0 h 322"/>
                <a:gd name="T59" fmla="*/ 263 w 263"/>
                <a:gd name="T60" fmla="*/ 322 h 32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63" h="322">
                  <a:moveTo>
                    <a:pt x="263" y="294"/>
                  </a:moveTo>
                  <a:cubicBezTo>
                    <a:pt x="263" y="312"/>
                    <a:pt x="257" y="322"/>
                    <a:pt x="238" y="322"/>
                  </a:cubicBezTo>
                  <a:cubicBezTo>
                    <a:pt x="216" y="322"/>
                    <a:pt x="216" y="322"/>
                    <a:pt x="216" y="322"/>
                  </a:cubicBezTo>
                  <a:cubicBezTo>
                    <a:pt x="193" y="322"/>
                    <a:pt x="182" y="319"/>
                    <a:pt x="182" y="294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2" y="100"/>
                    <a:pt x="183" y="86"/>
                    <a:pt x="179" y="79"/>
                  </a:cubicBezTo>
                  <a:cubicBezTo>
                    <a:pt x="175" y="71"/>
                    <a:pt x="166" y="67"/>
                    <a:pt x="156" y="67"/>
                  </a:cubicBezTo>
                  <a:cubicBezTo>
                    <a:pt x="123" y="67"/>
                    <a:pt x="99" y="85"/>
                    <a:pt x="81" y="100"/>
                  </a:cubicBezTo>
                  <a:cubicBezTo>
                    <a:pt x="81" y="294"/>
                    <a:pt x="81" y="294"/>
                    <a:pt x="81" y="294"/>
                  </a:cubicBezTo>
                  <a:cubicBezTo>
                    <a:pt x="81" y="312"/>
                    <a:pt x="76" y="322"/>
                    <a:pt x="56" y="322"/>
                  </a:cubicBezTo>
                  <a:cubicBezTo>
                    <a:pt x="34" y="322"/>
                    <a:pt x="34" y="322"/>
                    <a:pt x="34" y="322"/>
                  </a:cubicBezTo>
                  <a:cubicBezTo>
                    <a:pt x="11" y="322"/>
                    <a:pt x="0" y="319"/>
                    <a:pt x="0" y="29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0" y="10"/>
                    <a:pt x="28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70" y="10"/>
                    <a:pt x="78" y="19"/>
                    <a:pt x="78" y="39"/>
                  </a:cubicBezTo>
                  <a:cubicBezTo>
                    <a:pt x="115" y="7"/>
                    <a:pt x="137" y="0"/>
                    <a:pt x="169" y="0"/>
                  </a:cubicBezTo>
                  <a:cubicBezTo>
                    <a:pt x="245" y="0"/>
                    <a:pt x="263" y="48"/>
                    <a:pt x="263" y="89"/>
                  </a:cubicBezTo>
                  <a:lnTo>
                    <a:pt x="263" y="29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auto">
            <a:xfrm>
              <a:off x="-260" y="2391"/>
              <a:ext cx="478" cy="646"/>
            </a:xfrm>
            <a:custGeom>
              <a:avLst/>
              <a:gdLst>
                <a:gd name="T0" fmla="*/ 956 w 239"/>
                <a:gd name="T1" fmla="*/ 816 h 323"/>
                <a:gd name="T2" fmla="*/ 880 w 239"/>
                <a:gd name="T3" fmla="*/ 668 h 323"/>
                <a:gd name="T4" fmla="*/ 644 w 239"/>
                <a:gd name="T5" fmla="*/ 544 h 323"/>
                <a:gd name="T6" fmla="*/ 356 w 239"/>
                <a:gd name="T7" fmla="*/ 444 h 323"/>
                <a:gd name="T8" fmla="*/ 300 w 239"/>
                <a:gd name="T9" fmla="*/ 372 h 323"/>
                <a:gd name="T10" fmla="*/ 492 w 239"/>
                <a:gd name="T11" fmla="*/ 260 h 323"/>
                <a:gd name="T12" fmla="*/ 912 w 239"/>
                <a:gd name="T13" fmla="*/ 288 h 323"/>
                <a:gd name="T14" fmla="*/ 956 w 239"/>
                <a:gd name="T15" fmla="*/ 280 h 323"/>
                <a:gd name="T16" fmla="*/ 956 w 239"/>
                <a:gd name="T17" fmla="*/ 48 h 323"/>
                <a:gd name="T18" fmla="*/ 896 w 239"/>
                <a:gd name="T19" fmla="*/ 28 h 323"/>
                <a:gd name="T20" fmla="*/ 572 w 239"/>
                <a:gd name="T21" fmla="*/ 0 h 323"/>
                <a:gd name="T22" fmla="*/ 88 w 239"/>
                <a:gd name="T23" fmla="*/ 104 h 323"/>
                <a:gd name="T24" fmla="*/ 0 w 239"/>
                <a:gd name="T25" fmla="*/ 360 h 323"/>
                <a:gd name="T26" fmla="*/ 180 w 239"/>
                <a:gd name="T27" fmla="*/ 668 h 323"/>
                <a:gd name="T28" fmla="*/ 612 w 239"/>
                <a:gd name="T29" fmla="*/ 816 h 323"/>
                <a:gd name="T30" fmla="*/ 660 w 239"/>
                <a:gd name="T31" fmla="*/ 920 h 323"/>
                <a:gd name="T32" fmla="*/ 500 w 239"/>
                <a:gd name="T33" fmla="*/ 1024 h 323"/>
                <a:gd name="T34" fmla="*/ 76 w 239"/>
                <a:gd name="T35" fmla="*/ 992 h 323"/>
                <a:gd name="T36" fmla="*/ 20 w 239"/>
                <a:gd name="T37" fmla="*/ 1024 h 323"/>
                <a:gd name="T38" fmla="*/ 4 w 239"/>
                <a:gd name="T39" fmla="*/ 1156 h 323"/>
                <a:gd name="T40" fmla="*/ 76 w 239"/>
                <a:gd name="T41" fmla="*/ 1276 h 323"/>
                <a:gd name="T42" fmla="*/ 460 w 239"/>
                <a:gd name="T43" fmla="*/ 1292 h 323"/>
                <a:gd name="T44" fmla="*/ 704 w 239"/>
                <a:gd name="T45" fmla="*/ 1272 h 323"/>
                <a:gd name="T46" fmla="*/ 844 w 239"/>
                <a:gd name="T47" fmla="*/ 1192 h 323"/>
                <a:gd name="T48" fmla="*/ 868 w 239"/>
                <a:gd name="T49" fmla="*/ 1168 h 323"/>
                <a:gd name="T50" fmla="*/ 956 w 239"/>
                <a:gd name="T51" fmla="*/ 868 h 323"/>
                <a:gd name="T52" fmla="*/ 956 w 239"/>
                <a:gd name="T53" fmla="*/ 816 h 32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39"/>
                <a:gd name="T82" fmla="*/ 0 h 323"/>
                <a:gd name="T83" fmla="*/ 239 w 239"/>
                <a:gd name="T84" fmla="*/ 323 h 32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39" h="323">
                  <a:moveTo>
                    <a:pt x="239" y="204"/>
                  </a:moveTo>
                  <a:cubicBezTo>
                    <a:pt x="237" y="190"/>
                    <a:pt x="231" y="178"/>
                    <a:pt x="220" y="167"/>
                  </a:cubicBezTo>
                  <a:cubicBezTo>
                    <a:pt x="206" y="154"/>
                    <a:pt x="186" y="144"/>
                    <a:pt x="161" y="136"/>
                  </a:cubicBezTo>
                  <a:cubicBezTo>
                    <a:pt x="133" y="127"/>
                    <a:pt x="99" y="116"/>
                    <a:pt x="89" y="111"/>
                  </a:cubicBezTo>
                  <a:cubicBezTo>
                    <a:pt x="79" y="107"/>
                    <a:pt x="75" y="99"/>
                    <a:pt x="75" y="93"/>
                  </a:cubicBezTo>
                  <a:cubicBezTo>
                    <a:pt x="75" y="71"/>
                    <a:pt x="89" y="65"/>
                    <a:pt x="123" y="65"/>
                  </a:cubicBezTo>
                  <a:cubicBezTo>
                    <a:pt x="191" y="65"/>
                    <a:pt x="214" y="72"/>
                    <a:pt x="228" y="72"/>
                  </a:cubicBezTo>
                  <a:cubicBezTo>
                    <a:pt x="233" y="72"/>
                    <a:pt x="235" y="72"/>
                    <a:pt x="239" y="70"/>
                  </a:cubicBezTo>
                  <a:cubicBezTo>
                    <a:pt x="239" y="12"/>
                    <a:pt x="239" y="12"/>
                    <a:pt x="239" y="12"/>
                  </a:cubicBezTo>
                  <a:cubicBezTo>
                    <a:pt x="236" y="10"/>
                    <a:pt x="231" y="8"/>
                    <a:pt x="224" y="7"/>
                  </a:cubicBezTo>
                  <a:cubicBezTo>
                    <a:pt x="216" y="6"/>
                    <a:pt x="182" y="0"/>
                    <a:pt x="143" y="0"/>
                  </a:cubicBezTo>
                  <a:cubicBezTo>
                    <a:pt x="82" y="0"/>
                    <a:pt x="45" y="3"/>
                    <a:pt x="22" y="26"/>
                  </a:cubicBezTo>
                  <a:cubicBezTo>
                    <a:pt x="8" y="41"/>
                    <a:pt x="0" y="56"/>
                    <a:pt x="0" y="90"/>
                  </a:cubicBezTo>
                  <a:cubicBezTo>
                    <a:pt x="0" y="126"/>
                    <a:pt x="12" y="153"/>
                    <a:pt x="45" y="167"/>
                  </a:cubicBezTo>
                  <a:cubicBezTo>
                    <a:pt x="89" y="187"/>
                    <a:pt x="142" y="197"/>
                    <a:pt x="153" y="204"/>
                  </a:cubicBezTo>
                  <a:cubicBezTo>
                    <a:pt x="165" y="212"/>
                    <a:pt x="165" y="220"/>
                    <a:pt x="165" y="230"/>
                  </a:cubicBezTo>
                  <a:cubicBezTo>
                    <a:pt x="165" y="249"/>
                    <a:pt x="151" y="256"/>
                    <a:pt x="125" y="256"/>
                  </a:cubicBezTo>
                  <a:cubicBezTo>
                    <a:pt x="70" y="256"/>
                    <a:pt x="24" y="248"/>
                    <a:pt x="19" y="248"/>
                  </a:cubicBezTo>
                  <a:cubicBezTo>
                    <a:pt x="12" y="248"/>
                    <a:pt x="7" y="250"/>
                    <a:pt x="5" y="256"/>
                  </a:cubicBezTo>
                  <a:cubicBezTo>
                    <a:pt x="0" y="268"/>
                    <a:pt x="1" y="277"/>
                    <a:pt x="1" y="289"/>
                  </a:cubicBezTo>
                  <a:cubicBezTo>
                    <a:pt x="1" y="316"/>
                    <a:pt x="6" y="317"/>
                    <a:pt x="19" y="319"/>
                  </a:cubicBezTo>
                  <a:cubicBezTo>
                    <a:pt x="38" y="321"/>
                    <a:pt x="74" y="323"/>
                    <a:pt x="115" y="323"/>
                  </a:cubicBezTo>
                  <a:cubicBezTo>
                    <a:pt x="140" y="323"/>
                    <a:pt x="160" y="322"/>
                    <a:pt x="176" y="318"/>
                  </a:cubicBezTo>
                  <a:cubicBezTo>
                    <a:pt x="190" y="314"/>
                    <a:pt x="202" y="309"/>
                    <a:pt x="211" y="298"/>
                  </a:cubicBezTo>
                  <a:cubicBezTo>
                    <a:pt x="213" y="296"/>
                    <a:pt x="215" y="294"/>
                    <a:pt x="217" y="292"/>
                  </a:cubicBezTo>
                  <a:cubicBezTo>
                    <a:pt x="231" y="270"/>
                    <a:pt x="239" y="245"/>
                    <a:pt x="239" y="217"/>
                  </a:cubicBezTo>
                  <a:lnTo>
                    <a:pt x="239" y="2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auto">
            <a:xfrm>
              <a:off x="252" y="1335"/>
              <a:ext cx="78" cy="126"/>
            </a:xfrm>
            <a:custGeom>
              <a:avLst/>
              <a:gdLst>
                <a:gd name="T0" fmla="*/ 46 w 78"/>
                <a:gd name="T1" fmla="*/ 126 h 126"/>
                <a:gd name="T2" fmla="*/ 32 w 78"/>
                <a:gd name="T3" fmla="*/ 126 h 126"/>
                <a:gd name="T4" fmla="*/ 32 w 78"/>
                <a:gd name="T5" fmla="*/ 14 h 126"/>
                <a:gd name="T6" fmla="*/ 0 w 78"/>
                <a:gd name="T7" fmla="*/ 14 h 126"/>
                <a:gd name="T8" fmla="*/ 0 w 78"/>
                <a:gd name="T9" fmla="*/ 0 h 126"/>
                <a:gd name="T10" fmla="*/ 78 w 78"/>
                <a:gd name="T11" fmla="*/ 0 h 126"/>
                <a:gd name="T12" fmla="*/ 78 w 78"/>
                <a:gd name="T13" fmla="*/ 14 h 126"/>
                <a:gd name="T14" fmla="*/ 46 w 78"/>
                <a:gd name="T15" fmla="*/ 14 h 126"/>
                <a:gd name="T16" fmla="*/ 46 w 78"/>
                <a:gd name="T17" fmla="*/ 126 h 1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8"/>
                <a:gd name="T28" fmla="*/ 0 h 126"/>
                <a:gd name="T29" fmla="*/ 78 w 78"/>
                <a:gd name="T30" fmla="*/ 126 h 1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8" h="126">
                  <a:moveTo>
                    <a:pt x="46" y="126"/>
                  </a:moveTo>
                  <a:lnTo>
                    <a:pt x="32" y="126"/>
                  </a:lnTo>
                  <a:lnTo>
                    <a:pt x="32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8" y="0"/>
                  </a:lnTo>
                  <a:lnTo>
                    <a:pt x="78" y="14"/>
                  </a:lnTo>
                  <a:lnTo>
                    <a:pt x="46" y="14"/>
                  </a:lnTo>
                  <a:lnTo>
                    <a:pt x="46" y="126"/>
                  </a:lnTo>
                  <a:close/>
                </a:path>
              </a:pathLst>
            </a:custGeom>
            <a:solidFill>
              <a:srgbClr val="FF00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auto">
            <a:xfrm>
              <a:off x="342" y="1335"/>
              <a:ext cx="104" cy="126"/>
            </a:xfrm>
            <a:custGeom>
              <a:avLst/>
              <a:gdLst>
                <a:gd name="T0" fmla="*/ 0 w 104"/>
                <a:gd name="T1" fmla="*/ 0 h 126"/>
                <a:gd name="T2" fmla="*/ 26 w 104"/>
                <a:gd name="T3" fmla="*/ 0 h 126"/>
                <a:gd name="T4" fmla="*/ 52 w 104"/>
                <a:gd name="T5" fmla="*/ 100 h 126"/>
                <a:gd name="T6" fmla="*/ 52 w 104"/>
                <a:gd name="T7" fmla="*/ 100 h 126"/>
                <a:gd name="T8" fmla="*/ 78 w 104"/>
                <a:gd name="T9" fmla="*/ 0 h 126"/>
                <a:gd name="T10" fmla="*/ 104 w 104"/>
                <a:gd name="T11" fmla="*/ 0 h 126"/>
                <a:gd name="T12" fmla="*/ 104 w 104"/>
                <a:gd name="T13" fmla="*/ 126 h 126"/>
                <a:gd name="T14" fmla="*/ 88 w 104"/>
                <a:gd name="T15" fmla="*/ 126 h 126"/>
                <a:gd name="T16" fmla="*/ 88 w 104"/>
                <a:gd name="T17" fmla="*/ 16 h 126"/>
                <a:gd name="T18" fmla="*/ 88 w 104"/>
                <a:gd name="T19" fmla="*/ 16 h 126"/>
                <a:gd name="T20" fmla="*/ 60 w 104"/>
                <a:gd name="T21" fmla="*/ 126 h 126"/>
                <a:gd name="T22" fmla="*/ 44 w 104"/>
                <a:gd name="T23" fmla="*/ 126 h 126"/>
                <a:gd name="T24" fmla="*/ 16 w 104"/>
                <a:gd name="T25" fmla="*/ 16 h 126"/>
                <a:gd name="T26" fmla="*/ 16 w 104"/>
                <a:gd name="T27" fmla="*/ 16 h 126"/>
                <a:gd name="T28" fmla="*/ 16 w 104"/>
                <a:gd name="T29" fmla="*/ 126 h 126"/>
                <a:gd name="T30" fmla="*/ 0 w 104"/>
                <a:gd name="T31" fmla="*/ 126 h 126"/>
                <a:gd name="T32" fmla="*/ 0 w 104"/>
                <a:gd name="T33" fmla="*/ 0 h 12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4"/>
                <a:gd name="T52" fmla="*/ 0 h 126"/>
                <a:gd name="T53" fmla="*/ 104 w 104"/>
                <a:gd name="T54" fmla="*/ 126 h 12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4" h="126">
                  <a:moveTo>
                    <a:pt x="0" y="0"/>
                  </a:moveTo>
                  <a:lnTo>
                    <a:pt x="26" y="0"/>
                  </a:lnTo>
                  <a:lnTo>
                    <a:pt x="52" y="100"/>
                  </a:lnTo>
                  <a:lnTo>
                    <a:pt x="78" y="0"/>
                  </a:lnTo>
                  <a:lnTo>
                    <a:pt x="104" y="0"/>
                  </a:lnTo>
                  <a:lnTo>
                    <a:pt x="104" y="126"/>
                  </a:lnTo>
                  <a:lnTo>
                    <a:pt x="88" y="126"/>
                  </a:lnTo>
                  <a:lnTo>
                    <a:pt x="88" y="16"/>
                  </a:lnTo>
                  <a:lnTo>
                    <a:pt x="60" y="126"/>
                  </a:lnTo>
                  <a:lnTo>
                    <a:pt x="44" y="126"/>
                  </a:lnTo>
                  <a:lnTo>
                    <a:pt x="16" y="16"/>
                  </a:lnTo>
                  <a:lnTo>
                    <a:pt x="16" y="126"/>
                  </a:lnTo>
                  <a:lnTo>
                    <a:pt x="0" y="1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 с 2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pPr algn="r"/>
            <a:r>
              <a:rPr kumimoji="0" lang="ru-RU" smtClean="0">
                <a:solidFill>
                  <a:schemeClr val="bg1"/>
                </a:solidFill>
              </a:rPr>
              <a:t>6/30/2006</a:t>
            </a:r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pPr algn="l"/>
            <a:endParaRPr kumimoji="0" lang="ru-RU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24388" y="228600"/>
            <a:ext cx="2057400" cy="2039112"/>
          </a:xfrm>
        </p:spPr>
        <p:txBody>
          <a:bodyPr>
            <a:normAutofit/>
          </a:bodyPr>
          <a:lstStyle>
            <a:lvl1pPr>
              <a:buNone/>
              <a:defRPr sz="1600"/>
            </a:lvl1pPr>
          </a:lstStyle>
          <a:p>
            <a:r>
              <a:rPr lang="ru-RU" smtClean="0"/>
              <a:t>Чтобы добавить рисунок, перетащите его на заполнитель или щелкните значок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7440"/>
            <a:ext cx="2057400" cy="2039112"/>
          </a:xfrm>
        </p:spPr>
        <p:txBody>
          <a:bodyPr>
            <a:normAutofit/>
          </a:bodyPr>
          <a:lstStyle>
            <a:lvl1pPr>
              <a:buNone/>
              <a:defRPr sz="1600"/>
            </a:lvl1pPr>
          </a:lstStyle>
          <a:p>
            <a:r>
              <a:rPr lang="ru-RU" smtClean="0"/>
              <a:t>Чтобы добавить рисунок, перетащите его на заполнитель или щелкните значок</a:t>
            </a:r>
            <a:endParaRPr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1779494"/>
            <a:ext cx="3086100" cy="2040905"/>
          </a:xfrm>
        </p:spPr>
        <p:txBody>
          <a:bodyPr lIns="45720" tIns="45720" rIns="45720" anchor="t">
            <a:noAutofit/>
          </a:bodyPr>
          <a:lstStyle>
            <a:lvl1pPr marL="0" indent="0" algn="ctr">
              <a:spcBef>
                <a:spcPts val="600"/>
              </a:spcBef>
              <a:buNone/>
              <a:defRPr sz="4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dirty="0" smtClean="0"/>
              <a:t>Образец текста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grpSp>
        <p:nvGrpSpPr>
          <p:cNvPr id="17" name="Group 19"/>
          <p:cNvGrpSpPr>
            <a:grpSpLocks noChangeAspect="1"/>
          </p:cNvGrpSpPr>
          <p:nvPr userDrawn="1"/>
        </p:nvGrpSpPr>
        <p:grpSpPr bwMode="auto">
          <a:xfrm>
            <a:off x="363479" y="6020639"/>
            <a:ext cx="640080" cy="581026"/>
            <a:chOff x="-2052" y="1335"/>
            <a:chExt cx="2498" cy="2268"/>
          </a:xfrm>
        </p:grpSpPr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-2052" y="1335"/>
              <a:ext cx="2270" cy="2268"/>
            </a:xfrm>
            <a:custGeom>
              <a:avLst/>
              <a:gdLst>
                <a:gd name="T0" fmla="*/ 3476 w 1135"/>
                <a:gd name="T1" fmla="*/ 4292 h 1134"/>
                <a:gd name="T2" fmla="*/ 4296 w 1135"/>
                <a:gd name="T3" fmla="*/ 3468 h 1134"/>
                <a:gd name="T4" fmla="*/ 4540 w 1135"/>
                <a:gd name="T5" fmla="*/ 2980 h 1134"/>
                <a:gd name="T6" fmla="*/ 4540 w 1135"/>
                <a:gd name="T7" fmla="*/ 228 h 1134"/>
                <a:gd name="T8" fmla="*/ 4312 w 1135"/>
                <a:gd name="T9" fmla="*/ 0 h 1134"/>
                <a:gd name="T10" fmla="*/ 1552 w 1135"/>
                <a:gd name="T11" fmla="*/ 0 h 1134"/>
                <a:gd name="T12" fmla="*/ 1064 w 1135"/>
                <a:gd name="T13" fmla="*/ 240 h 1134"/>
                <a:gd name="T14" fmla="*/ 244 w 1135"/>
                <a:gd name="T15" fmla="*/ 1068 h 1134"/>
                <a:gd name="T16" fmla="*/ 0 w 1135"/>
                <a:gd name="T17" fmla="*/ 1556 h 1134"/>
                <a:gd name="T18" fmla="*/ 0 w 1135"/>
                <a:gd name="T19" fmla="*/ 4308 h 1134"/>
                <a:gd name="T20" fmla="*/ 228 w 1135"/>
                <a:gd name="T21" fmla="*/ 4536 h 1134"/>
                <a:gd name="T22" fmla="*/ 2988 w 1135"/>
                <a:gd name="T23" fmla="*/ 4536 h 1134"/>
                <a:gd name="T24" fmla="*/ 3476 w 1135"/>
                <a:gd name="T25" fmla="*/ 4292 h 113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35"/>
                <a:gd name="T40" fmla="*/ 0 h 1134"/>
                <a:gd name="T41" fmla="*/ 1135 w 1135"/>
                <a:gd name="T42" fmla="*/ 1134 h 113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35" h="1134">
                  <a:moveTo>
                    <a:pt x="869" y="1073"/>
                  </a:moveTo>
                  <a:cubicBezTo>
                    <a:pt x="1074" y="867"/>
                    <a:pt x="1074" y="867"/>
                    <a:pt x="1074" y="867"/>
                  </a:cubicBezTo>
                  <a:cubicBezTo>
                    <a:pt x="1112" y="830"/>
                    <a:pt x="1135" y="794"/>
                    <a:pt x="1135" y="745"/>
                  </a:cubicBezTo>
                  <a:cubicBezTo>
                    <a:pt x="1135" y="57"/>
                    <a:pt x="1135" y="57"/>
                    <a:pt x="1135" y="57"/>
                  </a:cubicBezTo>
                  <a:cubicBezTo>
                    <a:pt x="1135" y="26"/>
                    <a:pt x="1109" y="0"/>
                    <a:pt x="1078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342" y="0"/>
                    <a:pt x="300" y="26"/>
                    <a:pt x="266" y="60"/>
                  </a:cubicBezTo>
                  <a:cubicBezTo>
                    <a:pt x="61" y="267"/>
                    <a:pt x="61" y="267"/>
                    <a:pt x="61" y="267"/>
                  </a:cubicBezTo>
                  <a:cubicBezTo>
                    <a:pt x="26" y="301"/>
                    <a:pt x="0" y="344"/>
                    <a:pt x="0" y="389"/>
                  </a:cubicBezTo>
                  <a:cubicBezTo>
                    <a:pt x="0" y="1077"/>
                    <a:pt x="0" y="1077"/>
                    <a:pt x="0" y="1077"/>
                  </a:cubicBezTo>
                  <a:cubicBezTo>
                    <a:pt x="0" y="1108"/>
                    <a:pt x="26" y="1134"/>
                    <a:pt x="57" y="1134"/>
                  </a:cubicBezTo>
                  <a:cubicBezTo>
                    <a:pt x="747" y="1134"/>
                    <a:pt x="747" y="1134"/>
                    <a:pt x="747" y="1134"/>
                  </a:cubicBezTo>
                  <a:cubicBezTo>
                    <a:pt x="793" y="1134"/>
                    <a:pt x="835" y="1108"/>
                    <a:pt x="869" y="1073"/>
                  </a:cubicBezTo>
                  <a:close/>
                </a:path>
              </a:pathLst>
            </a:custGeom>
            <a:solidFill>
              <a:srgbClr val="FF00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-1462" y="2247"/>
              <a:ext cx="442" cy="790"/>
            </a:xfrm>
            <a:custGeom>
              <a:avLst/>
              <a:gdLst>
                <a:gd name="T0" fmla="*/ 884 w 221"/>
                <a:gd name="T1" fmla="*/ 512 h 395"/>
                <a:gd name="T2" fmla="*/ 800 w 221"/>
                <a:gd name="T3" fmla="*/ 592 h 395"/>
                <a:gd name="T4" fmla="*/ 552 w 221"/>
                <a:gd name="T5" fmla="*/ 592 h 395"/>
                <a:gd name="T6" fmla="*/ 552 w 221"/>
                <a:gd name="T7" fmla="*/ 1108 h 395"/>
                <a:gd name="T8" fmla="*/ 568 w 221"/>
                <a:gd name="T9" fmla="*/ 1280 h 395"/>
                <a:gd name="T10" fmla="*/ 608 w 221"/>
                <a:gd name="T11" fmla="*/ 1304 h 395"/>
                <a:gd name="T12" fmla="*/ 812 w 221"/>
                <a:gd name="T13" fmla="*/ 1288 h 395"/>
                <a:gd name="T14" fmla="*/ 880 w 221"/>
                <a:gd name="T15" fmla="*/ 1360 h 395"/>
                <a:gd name="T16" fmla="*/ 880 w 221"/>
                <a:gd name="T17" fmla="*/ 1444 h 395"/>
                <a:gd name="T18" fmla="*/ 772 w 221"/>
                <a:gd name="T19" fmla="*/ 1568 h 395"/>
                <a:gd name="T20" fmla="*/ 552 w 221"/>
                <a:gd name="T21" fmla="*/ 1580 h 395"/>
                <a:gd name="T22" fmla="*/ 228 w 221"/>
                <a:gd name="T23" fmla="*/ 1176 h 395"/>
                <a:gd name="T24" fmla="*/ 228 w 221"/>
                <a:gd name="T25" fmla="*/ 592 h 395"/>
                <a:gd name="T26" fmla="*/ 60 w 221"/>
                <a:gd name="T27" fmla="*/ 592 h 395"/>
                <a:gd name="T28" fmla="*/ 0 w 221"/>
                <a:gd name="T29" fmla="*/ 520 h 395"/>
                <a:gd name="T30" fmla="*/ 0 w 221"/>
                <a:gd name="T31" fmla="*/ 408 h 395"/>
                <a:gd name="T32" fmla="*/ 68 w 221"/>
                <a:gd name="T33" fmla="*/ 324 h 395"/>
                <a:gd name="T34" fmla="*/ 228 w 221"/>
                <a:gd name="T35" fmla="*/ 324 h 395"/>
                <a:gd name="T36" fmla="*/ 228 w 221"/>
                <a:gd name="T37" fmla="*/ 112 h 395"/>
                <a:gd name="T38" fmla="*/ 336 w 221"/>
                <a:gd name="T39" fmla="*/ 0 h 395"/>
                <a:gd name="T40" fmla="*/ 444 w 221"/>
                <a:gd name="T41" fmla="*/ 0 h 395"/>
                <a:gd name="T42" fmla="*/ 552 w 221"/>
                <a:gd name="T43" fmla="*/ 112 h 395"/>
                <a:gd name="T44" fmla="*/ 552 w 221"/>
                <a:gd name="T45" fmla="*/ 324 h 395"/>
                <a:gd name="T46" fmla="*/ 800 w 221"/>
                <a:gd name="T47" fmla="*/ 324 h 395"/>
                <a:gd name="T48" fmla="*/ 884 w 221"/>
                <a:gd name="T49" fmla="*/ 404 h 395"/>
                <a:gd name="T50" fmla="*/ 884 w 221"/>
                <a:gd name="T51" fmla="*/ 512 h 39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21"/>
                <a:gd name="T79" fmla="*/ 0 h 395"/>
                <a:gd name="T80" fmla="*/ 221 w 221"/>
                <a:gd name="T81" fmla="*/ 395 h 39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21" h="395">
                  <a:moveTo>
                    <a:pt x="221" y="128"/>
                  </a:moveTo>
                  <a:cubicBezTo>
                    <a:pt x="221" y="146"/>
                    <a:pt x="213" y="148"/>
                    <a:pt x="200" y="148"/>
                  </a:cubicBezTo>
                  <a:cubicBezTo>
                    <a:pt x="138" y="148"/>
                    <a:pt x="138" y="148"/>
                    <a:pt x="138" y="148"/>
                  </a:cubicBezTo>
                  <a:cubicBezTo>
                    <a:pt x="138" y="277"/>
                    <a:pt x="138" y="277"/>
                    <a:pt x="138" y="277"/>
                  </a:cubicBezTo>
                  <a:cubicBezTo>
                    <a:pt x="138" y="307"/>
                    <a:pt x="139" y="315"/>
                    <a:pt x="142" y="320"/>
                  </a:cubicBezTo>
                  <a:cubicBezTo>
                    <a:pt x="144" y="323"/>
                    <a:pt x="146" y="326"/>
                    <a:pt x="152" y="326"/>
                  </a:cubicBezTo>
                  <a:cubicBezTo>
                    <a:pt x="170" y="326"/>
                    <a:pt x="185" y="322"/>
                    <a:pt x="203" y="322"/>
                  </a:cubicBezTo>
                  <a:cubicBezTo>
                    <a:pt x="217" y="322"/>
                    <a:pt x="220" y="333"/>
                    <a:pt x="220" y="340"/>
                  </a:cubicBezTo>
                  <a:cubicBezTo>
                    <a:pt x="220" y="361"/>
                    <a:pt x="220" y="361"/>
                    <a:pt x="220" y="361"/>
                  </a:cubicBezTo>
                  <a:cubicBezTo>
                    <a:pt x="220" y="384"/>
                    <a:pt x="213" y="391"/>
                    <a:pt x="193" y="392"/>
                  </a:cubicBezTo>
                  <a:cubicBezTo>
                    <a:pt x="173" y="395"/>
                    <a:pt x="159" y="395"/>
                    <a:pt x="138" y="395"/>
                  </a:cubicBezTo>
                  <a:cubicBezTo>
                    <a:pt x="72" y="395"/>
                    <a:pt x="57" y="370"/>
                    <a:pt x="57" y="294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15" y="148"/>
                    <a:pt x="15" y="148"/>
                    <a:pt x="15" y="148"/>
                  </a:cubicBezTo>
                  <a:cubicBezTo>
                    <a:pt x="3" y="148"/>
                    <a:pt x="0" y="140"/>
                    <a:pt x="0" y="13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86"/>
                    <a:pt x="6" y="81"/>
                    <a:pt x="17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6"/>
                    <a:pt x="66" y="0"/>
                    <a:pt x="84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29" y="0"/>
                    <a:pt x="138" y="6"/>
                    <a:pt x="138" y="28"/>
                  </a:cubicBezTo>
                  <a:cubicBezTo>
                    <a:pt x="138" y="81"/>
                    <a:pt x="138" y="81"/>
                    <a:pt x="138" y="81"/>
                  </a:cubicBezTo>
                  <a:cubicBezTo>
                    <a:pt x="200" y="81"/>
                    <a:pt x="200" y="81"/>
                    <a:pt x="200" y="81"/>
                  </a:cubicBezTo>
                  <a:cubicBezTo>
                    <a:pt x="213" y="81"/>
                    <a:pt x="221" y="83"/>
                    <a:pt x="221" y="101"/>
                  </a:cubicBezTo>
                  <a:lnTo>
                    <a:pt x="221" y="1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-898" y="2389"/>
              <a:ext cx="526" cy="644"/>
            </a:xfrm>
            <a:custGeom>
              <a:avLst/>
              <a:gdLst>
                <a:gd name="T0" fmla="*/ 1052 w 263"/>
                <a:gd name="T1" fmla="*/ 1176 h 322"/>
                <a:gd name="T2" fmla="*/ 952 w 263"/>
                <a:gd name="T3" fmla="*/ 1288 h 322"/>
                <a:gd name="T4" fmla="*/ 864 w 263"/>
                <a:gd name="T5" fmla="*/ 1288 h 322"/>
                <a:gd name="T6" fmla="*/ 728 w 263"/>
                <a:gd name="T7" fmla="*/ 1176 h 322"/>
                <a:gd name="T8" fmla="*/ 728 w 263"/>
                <a:gd name="T9" fmla="*/ 488 h 322"/>
                <a:gd name="T10" fmla="*/ 716 w 263"/>
                <a:gd name="T11" fmla="*/ 316 h 322"/>
                <a:gd name="T12" fmla="*/ 624 w 263"/>
                <a:gd name="T13" fmla="*/ 268 h 322"/>
                <a:gd name="T14" fmla="*/ 324 w 263"/>
                <a:gd name="T15" fmla="*/ 400 h 322"/>
                <a:gd name="T16" fmla="*/ 324 w 263"/>
                <a:gd name="T17" fmla="*/ 1176 h 322"/>
                <a:gd name="T18" fmla="*/ 224 w 263"/>
                <a:gd name="T19" fmla="*/ 1288 h 322"/>
                <a:gd name="T20" fmla="*/ 136 w 263"/>
                <a:gd name="T21" fmla="*/ 1288 h 322"/>
                <a:gd name="T22" fmla="*/ 0 w 263"/>
                <a:gd name="T23" fmla="*/ 1176 h 322"/>
                <a:gd name="T24" fmla="*/ 0 w 263"/>
                <a:gd name="T25" fmla="*/ 148 h 322"/>
                <a:gd name="T26" fmla="*/ 112 w 263"/>
                <a:gd name="T27" fmla="*/ 40 h 322"/>
                <a:gd name="T28" fmla="*/ 224 w 263"/>
                <a:gd name="T29" fmla="*/ 40 h 322"/>
                <a:gd name="T30" fmla="*/ 312 w 263"/>
                <a:gd name="T31" fmla="*/ 156 h 322"/>
                <a:gd name="T32" fmla="*/ 676 w 263"/>
                <a:gd name="T33" fmla="*/ 0 h 322"/>
                <a:gd name="T34" fmla="*/ 1052 w 263"/>
                <a:gd name="T35" fmla="*/ 356 h 322"/>
                <a:gd name="T36" fmla="*/ 1052 w 263"/>
                <a:gd name="T37" fmla="*/ 1176 h 3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63"/>
                <a:gd name="T58" fmla="*/ 0 h 322"/>
                <a:gd name="T59" fmla="*/ 263 w 263"/>
                <a:gd name="T60" fmla="*/ 322 h 32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63" h="322">
                  <a:moveTo>
                    <a:pt x="263" y="294"/>
                  </a:moveTo>
                  <a:cubicBezTo>
                    <a:pt x="263" y="312"/>
                    <a:pt x="257" y="322"/>
                    <a:pt x="238" y="322"/>
                  </a:cubicBezTo>
                  <a:cubicBezTo>
                    <a:pt x="216" y="322"/>
                    <a:pt x="216" y="322"/>
                    <a:pt x="216" y="322"/>
                  </a:cubicBezTo>
                  <a:cubicBezTo>
                    <a:pt x="193" y="322"/>
                    <a:pt x="182" y="319"/>
                    <a:pt x="182" y="294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2" y="100"/>
                    <a:pt x="183" y="86"/>
                    <a:pt x="179" y="79"/>
                  </a:cubicBezTo>
                  <a:cubicBezTo>
                    <a:pt x="175" y="71"/>
                    <a:pt x="166" y="67"/>
                    <a:pt x="156" y="67"/>
                  </a:cubicBezTo>
                  <a:cubicBezTo>
                    <a:pt x="123" y="67"/>
                    <a:pt x="99" y="85"/>
                    <a:pt x="81" y="100"/>
                  </a:cubicBezTo>
                  <a:cubicBezTo>
                    <a:pt x="81" y="294"/>
                    <a:pt x="81" y="294"/>
                    <a:pt x="81" y="294"/>
                  </a:cubicBezTo>
                  <a:cubicBezTo>
                    <a:pt x="81" y="312"/>
                    <a:pt x="76" y="322"/>
                    <a:pt x="56" y="322"/>
                  </a:cubicBezTo>
                  <a:cubicBezTo>
                    <a:pt x="34" y="322"/>
                    <a:pt x="34" y="322"/>
                    <a:pt x="34" y="322"/>
                  </a:cubicBezTo>
                  <a:cubicBezTo>
                    <a:pt x="11" y="322"/>
                    <a:pt x="0" y="319"/>
                    <a:pt x="0" y="29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0" y="10"/>
                    <a:pt x="28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70" y="10"/>
                    <a:pt x="78" y="19"/>
                    <a:pt x="78" y="39"/>
                  </a:cubicBezTo>
                  <a:cubicBezTo>
                    <a:pt x="115" y="7"/>
                    <a:pt x="137" y="0"/>
                    <a:pt x="169" y="0"/>
                  </a:cubicBezTo>
                  <a:cubicBezTo>
                    <a:pt x="245" y="0"/>
                    <a:pt x="263" y="48"/>
                    <a:pt x="263" y="89"/>
                  </a:cubicBezTo>
                  <a:lnTo>
                    <a:pt x="263" y="29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-260" y="2391"/>
              <a:ext cx="478" cy="646"/>
            </a:xfrm>
            <a:custGeom>
              <a:avLst/>
              <a:gdLst>
                <a:gd name="T0" fmla="*/ 956 w 239"/>
                <a:gd name="T1" fmla="*/ 816 h 323"/>
                <a:gd name="T2" fmla="*/ 880 w 239"/>
                <a:gd name="T3" fmla="*/ 668 h 323"/>
                <a:gd name="T4" fmla="*/ 644 w 239"/>
                <a:gd name="T5" fmla="*/ 544 h 323"/>
                <a:gd name="T6" fmla="*/ 356 w 239"/>
                <a:gd name="T7" fmla="*/ 444 h 323"/>
                <a:gd name="T8" fmla="*/ 300 w 239"/>
                <a:gd name="T9" fmla="*/ 372 h 323"/>
                <a:gd name="T10" fmla="*/ 492 w 239"/>
                <a:gd name="T11" fmla="*/ 260 h 323"/>
                <a:gd name="T12" fmla="*/ 912 w 239"/>
                <a:gd name="T13" fmla="*/ 288 h 323"/>
                <a:gd name="T14" fmla="*/ 956 w 239"/>
                <a:gd name="T15" fmla="*/ 280 h 323"/>
                <a:gd name="T16" fmla="*/ 956 w 239"/>
                <a:gd name="T17" fmla="*/ 48 h 323"/>
                <a:gd name="T18" fmla="*/ 896 w 239"/>
                <a:gd name="T19" fmla="*/ 28 h 323"/>
                <a:gd name="T20" fmla="*/ 572 w 239"/>
                <a:gd name="T21" fmla="*/ 0 h 323"/>
                <a:gd name="T22" fmla="*/ 88 w 239"/>
                <a:gd name="T23" fmla="*/ 104 h 323"/>
                <a:gd name="T24" fmla="*/ 0 w 239"/>
                <a:gd name="T25" fmla="*/ 360 h 323"/>
                <a:gd name="T26" fmla="*/ 180 w 239"/>
                <a:gd name="T27" fmla="*/ 668 h 323"/>
                <a:gd name="T28" fmla="*/ 612 w 239"/>
                <a:gd name="T29" fmla="*/ 816 h 323"/>
                <a:gd name="T30" fmla="*/ 660 w 239"/>
                <a:gd name="T31" fmla="*/ 920 h 323"/>
                <a:gd name="T32" fmla="*/ 500 w 239"/>
                <a:gd name="T33" fmla="*/ 1024 h 323"/>
                <a:gd name="T34" fmla="*/ 76 w 239"/>
                <a:gd name="T35" fmla="*/ 992 h 323"/>
                <a:gd name="T36" fmla="*/ 20 w 239"/>
                <a:gd name="T37" fmla="*/ 1024 h 323"/>
                <a:gd name="T38" fmla="*/ 4 w 239"/>
                <a:gd name="T39" fmla="*/ 1156 h 323"/>
                <a:gd name="T40" fmla="*/ 76 w 239"/>
                <a:gd name="T41" fmla="*/ 1276 h 323"/>
                <a:gd name="T42" fmla="*/ 460 w 239"/>
                <a:gd name="T43" fmla="*/ 1292 h 323"/>
                <a:gd name="T44" fmla="*/ 704 w 239"/>
                <a:gd name="T45" fmla="*/ 1272 h 323"/>
                <a:gd name="T46" fmla="*/ 844 w 239"/>
                <a:gd name="T47" fmla="*/ 1192 h 323"/>
                <a:gd name="T48" fmla="*/ 868 w 239"/>
                <a:gd name="T49" fmla="*/ 1168 h 323"/>
                <a:gd name="T50" fmla="*/ 956 w 239"/>
                <a:gd name="T51" fmla="*/ 868 h 323"/>
                <a:gd name="T52" fmla="*/ 956 w 239"/>
                <a:gd name="T53" fmla="*/ 816 h 32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39"/>
                <a:gd name="T82" fmla="*/ 0 h 323"/>
                <a:gd name="T83" fmla="*/ 239 w 239"/>
                <a:gd name="T84" fmla="*/ 323 h 32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39" h="323">
                  <a:moveTo>
                    <a:pt x="239" y="204"/>
                  </a:moveTo>
                  <a:cubicBezTo>
                    <a:pt x="237" y="190"/>
                    <a:pt x="231" y="178"/>
                    <a:pt x="220" y="167"/>
                  </a:cubicBezTo>
                  <a:cubicBezTo>
                    <a:pt x="206" y="154"/>
                    <a:pt x="186" y="144"/>
                    <a:pt x="161" y="136"/>
                  </a:cubicBezTo>
                  <a:cubicBezTo>
                    <a:pt x="133" y="127"/>
                    <a:pt x="99" y="116"/>
                    <a:pt x="89" y="111"/>
                  </a:cubicBezTo>
                  <a:cubicBezTo>
                    <a:pt x="79" y="107"/>
                    <a:pt x="75" y="99"/>
                    <a:pt x="75" y="93"/>
                  </a:cubicBezTo>
                  <a:cubicBezTo>
                    <a:pt x="75" y="71"/>
                    <a:pt x="89" y="65"/>
                    <a:pt x="123" y="65"/>
                  </a:cubicBezTo>
                  <a:cubicBezTo>
                    <a:pt x="191" y="65"/>
                    <a:pt x="214" y="72"/>
                    <a:pt x="228" y="72"/>
                  </a:cubicBezTo>
                  <a:cubicBezTo>
                    <a:pt x="233" y="72"/>
                    <a:pt x="235" y="72"/>
                    <a:pt x="239" y="70"/>
                  </a:cubicBezTo>
                  <a:cubicBezTo>
                    <a:pt x="239" y="12"/>
                    <a:pt x="239" y="12"/>
                    <a:pt x="239" y="12"/>
                  </a:cubicBezTo>
                  <a:cubicBezTo>
                    <a:pt x="236" y="10"/>
                    <a:pt x="231" y="8"/>
                    <a:pt x="224" y="7"/>
                  </a:cubicBezTo>
                  <a:cubicBezTo>
                    <a:pt x="216" y="6"/>
                    <a:pt x="182" y="0"/>
                    <a:pt x="143" y="0"/>
                  </a:cubicBezTo>
                  <a:cubicBezTo>
                    <a:pt x="82" y="0"/>
                    <a:pt x="45" y="3"/>
                    <a:pt x="22" y="26"/>
                  </a:cubicBezTo>
                  <a:cubicBezTo>
                    <a:pt x="8" y="41"/>
                    <a:pt x="0" y="56"/>
                    <a:pt x="0" y="90"/>
                  </a:cubicBezTo>
                  <a:cubicBezTo>
                    <a:pt x="0" y="126"/>
                    <a:pt x="12" y="153"/>
                    <a:pt x="45" y="167"/>
                  </a:cubicBezTo>
                  <a:cubicBezTo>
                    <a:pt x="89" y="187"/>
                    <a:pt x="142" y="197"/>
                    <a:pt x="153" y="204"/>
                  </a:cubicBezTo>
                  <a:cubicBezTo>
                    <a:pt x="165" y="212"/>
                    <a:pt x="165" y="220"/>
                    <a:pt x="165" y="230"/>
                  </a:cubicBezTo>
                  <a:cubicBezTo>
                    <a:pt x="165" y="249"/>
                    <a:pt x="151" y="256"/>
                    <a:pt x="125" y="256"/>
                  </a:cubicBezTo>
                  <a:cubicBezTo>
                    <a:pt x="70" y="256"/>
                    <a:pt x="24" y="248"/>
                    <a:pt x="19" y="248"/>
                  </a:cubicBezTo>
                  <a:cubicBezTo>
                    <a:pt x="12" y="248"/>
                    <a:pt x="7" y="250"/>
                    <a:pt x="5" y="256"/>
                  </a:cubicBezTo>
                  <a:cubicBezTo>
                    <a:pt x="0" y="268"/>
                    <a:pt x="1" y="277"/>
                    <a:pt x="1" y="289"/>
                  </a:cubicBezTo>
                  <a:cubicBezTo>
                    <a:pt x="1" y="316"/>
                    <a:pt x="6" y="317"/>
                    <a:pt x="19" y="319"/>
                  </a:cubicBezTo>
                  <a:cubicBezTo>
                    <a:pt x="38" y="321"/>
                    <a:pt x="74" y="323"/>
                    <a:pt x="115" y="323"/>
                  </a:cubicBezTo>
                  <a:cubicBezTo>
                    <a:pt x="140" y="323"/>
                    <a:pt x="160" y="322"/>
                    <a:pt x="176" y="318"/>
                  </a:cubicBezTo>
                  <a:cubicBezTo>
                    <a:pt x="190" y="314"/>
                    <a:pt x="202" y="309"/>
                    <a:pt x="211" y="298"/>
                  </a:cubicBezTo>
                  <a:cubicBezTo>
                    <a:pt x="213" y="296"/>
                    <a:pt x="215" y="294"/>
                    <a:pt x="217" y="292"/>
                  </a:cubicBezTo>
                  <a:cubicBezTo>
                    <a:pt x="231" y="270"/>
                    <a:pt x="239" y="245"/>
                    <a:pt x="239" y="217"/>
                  </a:cubicBezTo>
                  <a:lnTo>
                    <a:pt x="239" y="2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252" y="1335"/>
              <a:ext cx="78" cy="126"/>
            </a:xfrm>
            <a:custGeom>
              <a:avLst/>
              <a:gdLst>
                <a:gd name="T0" fmla="*/ 46 w 78"/>
                <a:gd name="T1" fmla="*/ 126 h 126"/>
                <a:gd name="T2" fmla="*/ 32 w 78"/>
                <a:gd name="T3" fmla="*/ 126 h 126"/>
                <a:gd name="T4" fmla="*/ 32 w 78"/>
                <a:gd name="T5" fmla="*/ 14 h 126"/>
                <a:gd name="T6" fmla="*/ 0 w 78"/>
                <a:gd name="T7" fmla="*/ 14 h 126"/>
                <a:gd name="T8" fmla="*/ 0 w 78"/>
                <a:gd name="T9" fmla="*/ 0 h 126"/>
                <a:gd name="T10" fmla="*/ 78 w 78"/>
                <a:gd name="T11" fmla="*/ 0 h 126"/>
                <a:gd name="T12" fmla="*/ 78 w 78"/>
                <a:gd name="T13" fmla="*/ 14 h 126"/>
                <a:gd name="T14" fmla="*/ 46 w 78"/>
                <a:gd name="T15" fmla="*/ 14 h 126"/>
                <a:gd name="T16" fmla="*/ 46 w 78"/>
                <a:gd name="T17" fmla="*/ 126 h 1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8"/>
                <a:gd name="T28" fmla="*/ 0 h 126"/>
                <a:gd name="T29" fmla="*/ 78 w 78"/>
                <a:gd name="T30" fmla="*/ 126 h 1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8" h="126">
                  <a:moveTo>
                    <a:pt x="46" y="126"/>
                  </a:moveTo>
                  <a:lnTo>
                    <a:pt x="32" y="126"/>
                  </a:lnTo>
                  <a:lnTo>
                    <a:pt x="32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8" y="0"/>
                  </a:lnTo>
                  <a:lnTo>
                    <a:pt x="78" y="14"/>
                  </a:lnTo>
                  <a:lnTo>
                    <a:pt x="46" y="14"/>
                  </a:lnTo>
                  <a:lnTo>
                    <a:pt x="46" y="126"/>
                  </a:lnTo>
                  <a:close/>
                </a:path>
              </a:pathLst>
            </a:custGeom>
            <a:solidFill>
              <a:srgbClr val="FF00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342" y="1335"/>
              <a:ext cx="104" cy="126"/>
            </a:xfrm>
            <a:custGeom>
              <a:avLst/>
              <a:gdLst>
                <a:gd name="T0" fmla="*/ 0 w 104"/>
                <a:gd name="T1" fmla="*/ 0 h 126"/>
                <a:gd name="T2" fmla="*/ 26 w 104"/>
                <a:gd name="T3" fmla="*/ 0 h 126"/>
                <a:gd name="T4" fmla="*/ 52 w 104"/>
                <a:gd name="T5" fmla="*/ 100 h 126"/>
                <a:gd name="T6" fmla="*/ 52 w 104"/>
                <a:gd name="T7" fmla="*/ 100 h 126"/>
                <a:gd name="T8" fmla="*/ 78 w 104"/>
                <a:gd name="T9" fmla="*/ 0 h 126"/>
                <a:gd name="T10" fmla="*/ 104 w 104"/>
                <a:gd name="T11" fmla="*/ 0 h 126"/>
                <a:gd name="T12" fmla="*/ 104 w 104"/>
                <a:gd name="T13" fmla="*/ 126 h 126"/>
                <a:gd name="T14" fmla="*/ 88 w 104"/>
                <a:gd name="T15" fmla="*/ 126 h 126"/>
                <a:gd name="T16" fmla="*/ 88 w 104"/>
                <a:gd name="T17" fmla="*/ 16 h 126"/>
                <a:gd name="T18" fmla="*/ 88 w 104"/>
                <a:gd name="T19" fmla="*/ 16 h 126"/>
                <a:gd name="T20" fmla="*/ 60 w 104"/>
                <a:gd name="T21" fmla="*/ 126 h 126"/>
                <a:gd name="T22" fmla="*/ 44 w 104"/>
                <a:gd name="T23" fmla="*/ 126 h 126"/>
                <a:gd name="T24" fmla="*/ 16 w 104"/>
                <a:gd name="T25" fmla="*/ 16 h 126"/>
                <a:gd name="T26" fmla="*/ 16 w 104"/>
                <a:gd name="T27" fmla="*/ 16 h 126"/>
                <a:gd name="T28" fmla="*/ 16 w 104"/>
                <a:gd name="T29" fmla="*/ 126 h 126"/>
                <a:gd name="T30" fmla="*/ 0 w 104"/>
                <a:gd name="T31" fmla="*/ 126 h 126"/>
                <a:gd name="T32" fmla="*/ 0 w 104"/>
                <a:gd name="T33" fmla="*/ 0 h 12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4"/>
                <a:gd name="T52" fmla="*/ 0 h 126"/>
                <a:gd name="T53" fmla="*/ 104 w 104"/>
                <a:gd name="T54" fmla="*/ 126 h 12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4" h="126">
                  <a:moveTo>
                    <a:pt x="0" y="0"/>
                  </a:moveTo>
                  <a:lnTo>
                    <a:pt x="26" y="0"/>
                  </a:lnTo>
                  <a:lnTo>
                    <a:pt x="52" y="100"/>
                  </a:lnTo>
                  <a:lnTo>
                    <a:pt x="78" y="0"/>
                  </a:lnTo>
                  <a:lnTo>
                    <a:pt x="104" y="0"/>
                  </a:lnTo>
                  <a:lnTo>
                    <a:pt x="104" y="126"/>
                  </a:lnTo>
                  <a:lnTo>
                    <a:pt x="88" y="126"/>
                  </a:lnTo>
                  <a:lnTo>
                    <a:pt x="88" y="16"/>
                  </a:lnTo>
                  <a:lnTo>
                    <a:pt x="60" y="126"/>
                  </a:lnTo>
                  <a:lnTo>
                    <a:pt x="44" y="126"/>
                  </a:lnTo>
                  <a:lnTo>
                    <a:pt x="16" y="16"/>
                  </a:lnTo>
                  <a:lnTo>
                    <a:pt x="16" y="126"/>
                  </a:lnTo>
                  <a:lnTo>
                    <a:pt x="0" y="1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762099219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D728701E-CAF4-4159-9B3E-41C86DFFA30D}" type="datetimeFigureOut">
              <a:rPr lang="en-US" smtClean="0"/>
              <a:pPr/>
              <a:t>6/2/2011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74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1779494"/>
            <a:ext cx="3086100" cy="2040905"/>
          </a:xfrm>
        </p:spPr>
        <p:txBody>
          <a:bodyPr lIns="45720" tIns="45720" rIns="45720" anchor="t">
            <a:noAutofit/>
          </a:bodyPr>
          <a:lstStyle>
            <a:lvl1pPr marL="0" indent="0" algn="ctr">
              <a:spcBef>
                <a:spcPts val="600"/>
              </a:spcBef>
              <a:buNone/>
              <a:defRPr sz="4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8907" y="228600"/>
            <a:ext cx="820093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3124200"/>
            <a:ext cx="5638800" cy="1362075"/>
          </a:xfrm>
        </p:spPr>
        <p:txBody>
          <a:bodyPr anchor="b" anchorCtr="0">
            <a:normAutofit/>
          </a:bodyPr>
          <a:lstStyle>
            <a:lvl1pPr algn="l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4495800"/>
            <a:ext cx="5638800" cy="1500187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300"/>
              </a:spcBef>
              <a:buNone/>
              <a:defRPr sz="14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906" y="6248774"/>
            <a:ext cx="1474694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pPr/>
              <a:t>6/2/2011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0" y="6248774"/>
            <a:ext cx="5638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05800" y="6248774"/>
            <a:ext cx="554038" cy="365125"/>
          </a:xfrm>
        </p:spPr>
        <p:txBody>
          <a:bodyPr/>
          <a:lstStyle/>
          <a:p>
            <a:fld id="{162F1D00-BD13-4404-86B0-79703945A0A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003612" y="3110754"/>
            <a:ext cx="26090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40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9" name="Rectangle 8"/>
          <p:cNvSpPr/>
          <p:nvPr/>
        </p:nvSpPr>
        <p:spPr>
          <a:xfrm>
            <a:off x="285750" y="228600"/>
            <a:ext cx="212725" cy="63452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111610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4" y="1981200"/>
            <a:ext cx="7556313" cy="4144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5247" y="642358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728701E-CAF4-4159-9B3E-41C86DFFA30D}" type="datetimeFigureOut">
              <a:rPr lang="en-US" smtClean="0"/>
              <a:pPr/>
              <a:t>6/2/2011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1706" y="6423585"/>
            <a:ext cx="6122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5800" y="242234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162F1D00-BD13-4404-86B0-79703945A0A7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4" name="Group 19"/>
          <p:cNvGrpSpPr>
            <a:grpSpLocks noChangeAspect="1"/>
          </p:cNvGrpSpPr>
          <p:nvPr/>
        </p:nvGrpSpPr>
        <p:grpSpPr bwMode="auto">
          <a:xfrm>
            <a:off x="8289420" y="1046252"/>
            <a:ext cx="504000" cy="457500"/>
            <a:chOff x="-2052" y="1335"/>
            <a:chExt cx="2498" cy="2268"/>
          </a:xfrm>
        </p:grpSpPr>
        <p:sp>
          <p:nvSpPr>
            <p:cNvPr id="15" name="Freeform 20"/>
            <p:cNvSpPr>
              <a:spLocks/>
            </p:cNvSpPr>
            <p:nvPr/>
          </p:nvSpPr>
          <p:spPr bwMode="auto">
            <a:xfrm>
              <a:off x="-2052" y="1335"/>
              <a:ext cx="2270" cy="2268"/>
            </a:xfrm>
            <a:custGeom>
              <a:avLst/>
              <a:gdLst>
                <a:gd name="T0" fmla="*/ 3476 w 1135"/>
                <a:gd name="T1" fmla="*/ 4292 h 1134"/>
                <a:gd name="T2" fmla="*/ 4296 w 1135"/>
                <a:gd name="T3" fmla="*/ 3468 h 1134"/>
                <a:gd name="T4" fmla="*/ 4540 w 1135"/>
                <a:gd name="T5" fmla="*/ 2980 h 1134"/>
                <a:gd name="T6" fmla="*/ 4540 w 1135"/>
                <a:gd name="T7" fmla="*/ 228 h 1134"/>
                <a:gd name="T8" fmla="*/ 4312 w 1135"/>
                <a:gd name="T9" fmla="*/ 0 h 1134"/>
                <a:gd name="T10" fmla="*/ 1552 w 1135"/>
                <a:gd name="T11" fmla="*/ 0 h 1134"/>
                <a:gd name="T12" fmla="*/ 1064 w 1135"/>
                <a:gd name="T13" fmla="*/ 240 h 1134"/>
                <a:gd name="T14" fmla="*/ 244 w 1135"/>
                <a:gd name="T15" fmla="*/ 1068 h 1134"/>
                <a:gd name="T16" fmla="*/ 0 w 1135"/>
                <a:gd name="T17" fmla="*/ 1556 h 1134"/>
                <a:gd name="T18" fmla="*/ 0 w 1135"/>
                <a:gd name="T19" fmla="*/ 4308 h 1134"/>
                <a:gd name="T20" fmla="*/ 228 w 1135"/>
                <a:gd name="T21" fmla="*/ 4536 h 1134"/>
                <a:gd name="T22" fmla="*/ 2988 w 1135"/>
                <a:gd name="T23" fmla="*/ 4536 h 1134"/>
                <a:gd name="T24" fmla="*/ 3476 w 1135"/>
                <a:gd name="T25" fmla="*/ 4292 h 113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35"/>
                <a:gd name="T40" fmla="*/ 0 h 1134"/>
                <a:gd name="T41" fmla="*/ 1135 w 1135"/>
                <a:gd name="T42" fmla="*/ 1134 h 113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35" h="1134">
                  <a:moveTo>
                    <a:pt x="869" y="1073"/>
                  </a:moveTo>
                  <a:cubicBezTo>
                    <a:pt x="1074" y="867"/>
                    <a:pt x="1074" y="867"/>
                    <a:pt x="1074" y="867"/>
                  </a:cubicBezTo>
                  <a:cubicBezTo>
                    <a:pt x="1112" y="830"/>
                    <a:pt x="1135" y="794"/>
                    <a:pt x="1135" y="745"/>
                  </a:cubicBezTo>
                  <a:cubicBezTo>
                    <a:pt x="1135" y="57"/>
                    <a:pt x="1135" y="57"/>
                    <a:pt x="1135" y="57"/>
                  </a:cubicBezTo>
                  <a:cubicBezTo>
                    <a:pt x="1135" y="26"/>
                    <a:pt x="1109" y="0"/>
                    <a:pt x="1078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342" y="0"/>
                    <a:pt x="300" y="26"/>
                    <a:pt x="266" y="60"/>
                  </a:cubicBezTo>
                  <a:cubicBezTo>
                    <a:pt x="61" y="267"/>
                    <a:pt x="61" y="267"/>
                    <a:pt x="61" y="267"/>
                  </a:cubicBezTo>
                  <a:cubicBezTo>
                    <a:pt x="26" y="301"/>
                    <a:pt x="0" y="344"/>
                    <a:pt x="0" y="389"/>
                  </a:cubicBezTo>
                  <a:cubicBezTo>
                    <a:pt x="0" y="1077"/>
                    <a:pt x="0" y="1077"/>
                    <a:pt x="0" y="1077"/>
                  </a:cubicBezTo>
                  <a:cubicBezTo>
                    <a:pt x="0" y="1108"/>
                    <a:pt x="26" y="1134"/>
                    <a:pt x="57" y="1134"/>
                  </a:cubicBezTo>
                  <a:cubicBezTo>
                    <a:pt x="747" y="1134"/>
                    <a:pt x="747" y="1134"/>
                    <a:pt x="747" y="1134"/>
                  </a:cubicBezTo>
                  <a:cubicBezTo>
                    <a:pt x="793" y="1134"/>
                    <a:pt x="835" y="1108"/>
                    <a:pt x="869" y="1073"/>
                  </a:cubicBezTo>
                  <a:close/>
                </a:path>
              </a:pathLst>
            </a:custGeom>
            <a:solidFill>
              <a:srgbClr val="FF00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6" name="Freeform 21"/>
            <p:cNvSpPr>
              <a:spLocks/>
            </p:cNvSpPr>
            <p:nvPr/>
          </p:nvSpPr>
          <p:spPr bwMode="auto">
            <a:xfrm>
              <a:off x="-1462" y="2247"/>
              <a:ext cx="442" cy="790"/>
            </a:xfrm>
            <a:custGeom>
              <a:avLst/>
              <a:gdLst>
                <a:gd name="T0" fmla="*/ 884 w 221"/>
                <a:gd name="T1" fmla="*/ 512 h 395"/>
                <a:gd name="T2" fmla="*/ 800 w 221"/>
                <a:gd name="T3" fmla="*/ 592 h 395"/>
                <a:gd name="T4" fmla="*/ 552 w 221"/>
                <a:gd name="T5" fmla="*/ 592 h 395"/>
                <a:gd name="T6" fmla="*/ 552 w 221"/>
                <a:gd name="T7" fmla="*/ 1108 h 395"/>
                <a:gd name="T8" fmla="*/ 568 w 221"/>
                <a:gd name="T9" fmla="*/ 1280 h 395"/>
                <a:gd name="T10" fmla="*/ 608 w 221"/>
                <a:gd name="T11" fmla="*/ 1304 h 395"/>
                <a:gd name="T12" fmla="*/ 812 w 221"/>
                <a:gd name="T13" fmla="*/ 1288 h 395"/>
                <a:gd name="T14" fmla="*/ 880 w 221"/>
                <a:gd name="T15" fmla="*/ 1360 h 395"/>
                <a:gd name="T16" fmla="*/ 880 w 221"/>
                <a:gd name="T17" fmla="*/ 1444 h 395"/>
                <a:gd name="T18" fmla="*/ 772 w 221"/>
                <a:gd name="T19" fmla="*/ 1568 h 395"/>
                <a:gd name="T20" fmla="*/ 552 w 221"/>
                <a:gd name="T21" fmla="*/ 1580 h 395"/>
                <a:gd name="T22" fmla="*/ 228 w 221"/>
                <a:gd name="T23" fmla="*/ 1176 h 395"/>
                <a:gd name="T24" fmla="*/ 228 w 221"/>
                <a:gd name="T25" fmla="*/ 592 h 395"/>
                <a:gd name="T26" fmla="*/ 60 w 221"/>
                <a:gd name="T27" fmla="*/ 592 h 395"/>
                <a:gd name="T28" fmla="*/ 0 w 221"/>
                <a:gd name="T29" fmla="*/ 520 h 395"/>
                <a:gd name="T30" fmla="*/ 0 w 221"/>
                <a:gd name="T31" fmla="*/ 408 h 395"/>
                <a:gd name="T32" fmla="*/ 68 w 221"/>
                <a:gd name="T33" fmla="*/ 324 h 395"/>
                <a:gd name="T34" fmla="*/ 228 w 221"/>
                <a:gd name="T35" fmla="*/ 324 h 395"/>
                <a:gd name="T36" fmla="*/ 228 w 221"/>
                <a:gd name="T37" fmla="*/ 112 h 395"/>
                <a:gd name="T38" fmla="*/ 336 w 221"/>
                <a:gd name="T39" fmla="*/ 0 h 395"/>
                <a:gd name="T40" fmla="*/ 444 w 221"/>
                <a:gd name="T41" fmla="*/ 0 h 395"/>
                <a:gd name="T42" fmla="*/ 552 w 221"/>
                <a:gd name="T43" fmla="*/ 112 h 395"/>
                <a:gd name="T44" fmla="*/ 552 w 221"/>
                <a:gd name="T45" fmla="*/ 324 h 395"/>
                <a:gd name="T46" fmla="*/ 800 w 221"/>
                <a:gd name="T47" fmla="*/ 324 h 395"/>
                <a:gd name="T48" fmla="*/ 884 w 221"/>
                <a:gd name="T49" fmla="*/ 404 h 395"/>
                <a:gd name="T50" fmla="*/ 884 w 221"/>
                <a:gd name="T51" fmla="*/ 512 h 39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21"/>
                <a:gd name="T79" fmla="*/ 0 h 395"/>
                <a:gd name="T80" fmla="*/ 221 w 221"/>
                <a:gd name="T81" fmla="*/ 395 h 39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21" h="395">
                  <a:moveTo>
                    <a:pt x="221" y="128"/>
                  </a:moveTo>
                  <a:cubicBezTo>
                    <a:pt x="221" y="146"/>
                    <a:pt x="213" y="148"/>
                    <a:pt x="200" y="148"/>
                  </a:cubicBezTo>
                  <a:cubicBezTo>
                    <a:pt x="138" y="148"/>
                    <a:pt x="138" y="148"/>
                    <a:pt x="138" y="148"/>
                  </a:cubicBezTo>
                  <a:cubicBezTo>
                    <a:pt x="138" y="277"/>
                    <a:pt x="138" y="277"/>
                    <a:pt x="138" y="277"/>
                  </a:cubicBezTo>
                  <a:cubicBezTo>
                    <a:pt x="138" y="307"/>
                    <a:pt x="139" y="315"/>
                    <a:pt x="142" y="320"/>
                  </a:cubicBezTo>
                  <a:cubicBezTo>
                    <a:pt x="144" y="323"/>
                    <a:pt x="146" y="326"/>
                    <a:pt x="152" y="326"/>
                  </a:cubicBezTo>
                  <a:cubicBezTo>
                    <a:pt x="170" y="326"/>
                    <a:pt x="185" y="322"/>
                    <a:pt x="203" y="322"/>
                  </a:cubicBezTo>
                  <a:cubicBezTo>
                    <a:pt x="217" y="322"/>
                    <a:pt x="220" y="333"/>
                    <a:pt x="220" y="340"/>
                  </a:cubicBezTo>
                  <a:cubicBezTo>
                    <a:pt x="220" y="361"/>
                    <a:pt x="220" y="361"/>
                    <a:pt x="220" y="361"/>
                  </a:cubicBezTo>
                  <a:cubicBezTo>
                    <a:pt x="220" y="384"/>
                    <a:pt x="213" y="391"/>
                    <a:pt x="193" y="392"/>
                  </a:cubicBezTo>
                  <a:cubicBezTo>
                    <a:pt x="173" y="395"/>
                    <a:pt x="159" y="395"/>
                    <a:pt x="138" y="395"/>
                  </a:cubicBezTo>
                  <a:cubicBezTo>
                    <a:pt x="72" y="395"/>
                    <a:pt x="57" y="370"/>
                    <a:pt x="57" y="294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15" y="148"/>
                    <a:pt x="15" y="148"/>
                    <a:pt x="15" y="148"/>
                  </a:cubicBezTo>
                  <a:cubicBezTo>
                    <a:pt x="3" y="148"/>
                    <a:pt x="0" y="140"/>
                    <a:pt x="0" y="13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86"/>
                    <a:pt x="6" y="81"/>
                    <a:pt x="17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6"/>
                    <a:pt x="66" y="0"/>
                    <a:pt x="84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29" y="0"/>
                    <a:pt x="138" y="6"/>
                    <a:pt x="138" y="28"/>
                  </a:cubicBezTo>
                  <a:cubicBezTo>
                    <a:pt x="138" y="81"/>
                    <a:pt x="138" y="81"/>
                    <a:pt x="138" y="81"/>
                  </a:cubicBezTo>
                  <a:cubicBezTo>
                    <a:pt x="200" y="81"/>
                    <a:pt x="200" y="81"/>
                    <a:pt x="200" y="81"/>
                  </a:cubicBezTo>
                  <a:cubicBezTo>
                    <a:pt x="213" y="81"/>
                    <a:pt x="221" y="83"/>
                    <a:pt x="221" y="101"/>
                  </a:cubicBezTo>
                  <a:lnTo>
                    <a:pt x="221" y="1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7" name="Freeform 22"/>
            <p:cNvSpPr>
              <a:spLocks/>
            </p:cNvSpPr>
            <p:nvPr/>
          </p:nvSpPr>
          <p:spPr bwMode="auto">
            <a:xfrm>
              <a:off x="-898" y="2389"/>
              <a:ext cx="526" cy="644"/>
            </a:xfrm>
            <a:custGeom>
              <a:avLst/>
              <a:gdLst>
                <a:gd name="T0" fmla="*/ 1052 w 263"/>
                <a:gd name="T1" fmla="*/ 1176 h 322"/>
                <a:gd name="T2" fmla="*/ 952 w 263"/>
                <a:gd name="T3" fmla="*/ 1288 h 322"/>
                <a:gd name="T4" fmla="*/ 864 w 263"/>
                <a:gd name="T5" fmla="*/ 1288 h 322"/>
                <a:gd name="T6" fmla="*/ 728 w 263"/>
                <a:gd name="T7" fmla="*/ 1176 h 322"/>
                <a:gd name="T8" fmla="*/ 728 w 263"/>
                <a:gd name="T9" fmla="*/ 488 h 322"/>
                <a:gd name="T10" fmla="*/ 716 w 263"/>
                <a:gd name="T11" fmla="*/ 316 h 322"/>
                <a:gd name="T12" fmla="*/ 624 w 263"/>
                <a:gd name="T13" fmla="*/ 268 h 322"/>
                <a:gd name="T14" fmla="*/ 324 w 263"/>
                <a:gd name="T15" fmla="*/ 400 h 322"/>
                <a:gd name="T16" fmla="*/ 324 w 263"/>
                <a:gd name="T17" fmla="*/ 1176 h 322"/>
                <a:gd name="T18" fmla="*/ 224 w 263"/>
                <a:gd name="T19" fmla="*/ 1288 h 322"/>
                <a:gd name="T20" fmla="*/ 136 w 263"/>
                <a:gd name="T21" fmla="*/ 1288 h 322"/>
                <a:gd name="T22" fmla="*/ 0 w 263"/>
                <a:gd name="T23" fmla="*/ 1176 h 322"/>
                <a:gd name="T24" fmla="*/ 0 w 263"/>
                <a:gd name="T25" fmla="*/ 148 h 322"/>
                <a:gd name="T26" fmla="*/ 112 w 263"/>
                <a:gd name="T27" fmla="*/ 40 h 322"/>
                <a:gd name="T28" fmla="*/ 224 w 263"/>
                <a:gd name="T29" fmla="*/ 40 h 322"/>
                <a:gd name="T30" fmla="*/ 312 w 263"/>
                <a:gd name="T31" fmla="*/ 156 h 322"/>
                <a:gd name="T32" fmla="*/ 676 w 263"/>
                <a:gd name="T33" fmla="*/ 0 h 322"/>
                <a:gd name="T34" fmla="*/ 1052 w 263"/>
                <a:gd name="T35" fmla="*/ 356 h 322"/>
                <a:gd name="T36" fmla="*/ 1052 w 263"/>
                <a:gd name="T37" fmla="*/ 1176 h 3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63"/>
                <a:gd name="T58" fmla="*/ 0 h 322"/>
                <a:gd name="T59" fmla="*/ 263 w 263"/>
                <a:gd name="T60" fmla="*/ 322 h 32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63" h="322">
                  <a:moveTo>
                    <a:pt x="263" y="294"/>
                  </a:moveTo>
                  <a:cubicBezTo>
                    <a:pt x="263" y="312"/>
                    <a:pt x="257" y="322"/>
                    <a:pt x="238" y="322"/>
                  </a:cubicBezTo>
                  <a:cubicBezTo>
                    <a:pt x="216" y="322"/>
                    <a:pt x="216" y="322"/>
                    <a:pt x="216" y="322"/>
                  </a:cubicBezTo>
                  <a:cubicBezTo>
                    <a:pt x="193" y="322"/>
                    <a:pt x="182" y="319"/>
                    <a:pt x="182" y="294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2" y="100"/>
                    <a:pt x="183" y="86"/>
                    <a:pt x="179" y="79"/>
                  </a:cubicBezTo>
                  <a:cubicBezTo>
                    <a:pt x="175" y="71"/>
                    <a:pt x="166" y="67"/>
                    <a:pt x="156" y="67"/>
                  </a:cubicBezTo>
                  <a:cubicBezTo>
                    <a:pt x="123" y="67"/>
                    <a:pt x="99" y="85"/>
                    <a:pt x="81" y="100"/>
                  </a:cubicBezTo>
                  <a:cubicBezTo>
                    <a:pt x="81" y="294"/>
                    <a:pt x="81" y="294"/>
                    <a:pt x="81" y="294"/>
                  </a:cubicBezTo>
                  <a:cubicBezTo>
                    <a:pt x="81" y="312"/>
                    <a:pt x="76" y="322"/>
                    <a:pt x="56" y="322"/>
                  </a:cubicBezTo>
                  <a:cubicBezTo>
                    <a:pt x="34" y="322"/>
                    <a:pt x="34" y="322"/>
                    <a:pt x="34" y="322"/>
                  </a:cubicBezTo>
                  <a:cubicBezTo>
                    <a:pt x="11" y="322"/>
                    <a:pt x="0" y="319"/>
                    <a:pt x="0" y="29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0" y="10"/>
                    <a:pt x="28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70" y="10"/>
                    <a:pt x="78" y="19"/>
                    <a:pt x="78" y="39"/>
                  </a:cubicBezTo>
                  <a:cubicBezTo>
                    <a:pt x="115" y="7"/>
                    <a:pt x="137" y="0"/>
                    <a:pt x="169" y="0"/>
                  </a:cubicBezTo>
                  <a:cubicBezTo>
                    <a:pt x="245" y="0"/>
                    <a:pt x="263" y="48"/>
                    <a:pt x="263" y="89"/>
                  </a:cubicBezTo>
                  <a:lnTo>
                    <a:pt x="263" y="29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8" name="Freeform 23"/>
            <p:cNvSpPr>
              <a:spLocks/>
            </p:cNvSpPr>
            <p:nvPr/>
          </p:nvSpPr>
          <p:spPr bwMode="auto">
            <a:xfrm>
              <a:off x="-260" y="2391"/>
              <a:ext cx="478" cy="646"/>
            </a:xfrm>
            <a:custGeom>
              <a:avLst/>
              <a:gdLst>
                <a:gd name="T0" fmla="*/ 956 w 239"/>
                <a:gd name="T1" fmla="*/ 816 h 323"/>
                <a:gd name="T2" fmla="*/ 880 w 239"/>
                <a:gd name="T3" fmla="*/ 668 h 323"/>
                <a:gd name="T4" fmla="*/ 644 w 239"/>
                <a:gd name="T5" fmla="*/ 544 h 323"/>
                <a:gd name="T6" fmla="*/ 356 w 239"/>
                <a:gd name="T7" fmla="*/ 444 h 323"/>
                <a:gd name="T8" fmla="*/ 300 w 239"/>
                <a:gd name="T9" fmla="*/ 372 h 323"/>
                <a:gd name="T10" fmla="*/ 492 w 239"/>
                <a:gd name="T11" fmla="*/ 260 h 323"/>
                <a:gd name="T12" fmla="*/ 912 w 239"/>
                <a:gd name="T13" fmla="*/ 288 h 323"/>
                <a:gd name="T14" fmla="*/ 956 w 239"/>
                <a:gd name="T15" fmla="*/ 280 h 323"/>
                <a:gd name="T16" fmla="*/ 956 w 239"/>
                <a:gd name="T17" fmla="*/ 48 h 323"/>
                <a:gd name="T18" fmla="*/ 896 w 239"/>
                <a:gd name="T19" fmla="*/ 28 h 323"/>
                <a:gd name="T20" fmla="*/ 572 w 239"/>
                <a:gd name="T21" fmla="*/ 0 h 323"/>
                <a:gd name="T22" fmla="*/ 88 w 239"/>
                <a:gd name="T23" fmla="*/ 104 h 323"/>
                <a:gd name="T24" fmla="*/ 0 w 239"/>
                <a:gd name="T25" fmla="*/ 360 h 323"/>
                <a:gd name="T26" fmla="*/ 180 w 239"/>
                <a:gd name="T27" fmla="*/ 668 h 323"/>
                <a:gd name="T28" fmla="*/ 612 w 239"/>
                <a:gd name="T29" fmla="*/ 816 h 323"/>
                <a:gd name="T30" fmla="*/ 660 w 239"/>
                <a:gd name="T31" fmla="*/ 920 h 323"/>
                <a:gd name="T32" fmla="*/ 500 w 239"/>
                <a:gd name="T33" fmla="*/ 1024 h 323"/>
                <a:gd name="T34" fmla="*/ 76 w 239"/>
                <a:gd name="T35" fmla="*/ 992 h 323"/>
                <a:gd name="T36" fmla="*/ 20 w 239"/>
                <a:gd name="T37" fmla="*/ 1024 h 323"/>
                <a:gd name="T38" fmla="*/ 4 w 239"/>
                <a:gd name="T39" fmla="*/ 1156 h 323"/>
                <a:gd name="T40" fmla="*/ 76 w 239"/>
                <a:gd name="T41" fmla="*/ 1276 h 323"/>
                <a:gd name="T42" fmla="*/ 460 w 239"/>
                <a:gd name="T43" fmla="*/ 1292 h 323"/>
                <a:gd name="T44" fmla="*/ 704 w 239"/>
                <a:gd name="T45" fmla="*/ 1272 h 323"/>
                <a:gd name="T46" fmla="*/ 844 w 239"/>
                <a:gd name="T47" fmla="*/ 1192 h 323"/>
                <a:gd name="T48" fmla="*/ 868 w 239"/>
                <a:gd name="T49" fmla="*/ 1168 h 323"/>
                <a:gd name="T50" fmla="*/ 956 w 239"/>
                <a:gd name="T51" fmla="*/ 868 h 323"/>
                <a:gd name="T52" fmla="*/ 956 w 239"/>
                <a:gd name="T53" fmla="*/ 816 h 32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39"/>
                <a:gd name="T82" fmla="*/ 0 h 323"/>
                <a:gd name="T83" fmla="*/ 239 w 239"/>
                <a:gd name="T84" fmla="*/ 323 h 32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39" h="323">
                  <a:moveTo>
                    <a:pt x="239" y="204"/>
                  </a:moveTo>
                  <a:cubicBezTo>
                    <a:pt x="237" y="190"/>
                    <a:pt x="231" y="178"/>
                    <a:pt x="220" y="167"/>
                  </a:cubicBezTo>
                  <a:cubicBezTo>
                    <a:pt x="206" y="154"/>
                    <a:pt x="186" y="144"/>
                    <a:pt x="161" y="136"/>
                  </a:cubicBezTo>
                  <a:cubicBezTo>
                    <a:pt x="133" y="127"/>
                    <a:pt x="99" y="116"/>
                    <a:pt x="89" y="111"/>
                  </a:cubicBezTo>
                  <a:cubicBezTo>
                    <a:pt x="79" y="107"/>
                    <a:pt x="75" y="99"/>
                    <a:pt x="75" y="93"/>
                  </a:cubicBezTo>
                  <a:cubicBezTo>
                    <a:pt x="75" y="71"/>
                    <a:pt x="89" y="65"/>
                    <a:pt x="123" y="65"/>
                  </a:cubicBezTo>
                  <a:cubicBezTo>
                    <a:pt x="191" y="65"/>
                    <a:pt x="214" y="72"/>
                    <a:pt x="228" y="72"/>
                  </a:cubicBezTo>
                  <a:cubicBezTo>
                    <a:pt x="233" y="72"/>
                    <a:pt x="235" y="72"/>
                    <a:pt x="239" y="70"/>
                  </a:cubicBezTo>
                  <a:cubicBezTo>
                    <a:pt x="239" y="12"/>
                    <a:pt x="239" y="12"/>
                    <a:pt x="239" y="12"/>
                  </a:cubicBezTo>
                  <a:cubicBezTo>
                    <a:pt x="236" y="10"/>
                    <a:pt x="231" y="8"/>
                    <a:pt x="224" y="7"/>
                  </a:cubicBezTo>
                  <a:cubicBezTo>
                    <a:pt x="216" y="6"/>
                    <a:pt x="182" y="0"/>
                    <a:pt x="143" y="0"/>
                  </a:cubicBezTo>
                  <a:cubicBezTo>
                    <a:pt x="82" y="0"/>
                    <a:pt x="45" y="3"/>
                    <a:pt x="22" y="26"/>
                  </a:cubicBezTo>
                  <a:cubicBezTo>
                    <a:pt x="8" y="41"/>
                    <a:pt x="0" y="56"/>
                    <a:pt x="0" y="90"/>
                  </a:cubicBezTo>
                  <a:cubicBezTo>
                    <a:pt x="0" y="126"/>
                    <a:pt x="12" y="153"/>
                    <a:pt x="45" y="167"/>
                  </a:cubicBezTo>
                  <a:cubicBezTo>
                    <a:pt x="89" y="187"/>
                    <a:pt x="142" y="197"/>
                    <a:pt x="153" y="204"/>
                  </a:cubicBezTo>
                  <a:cubicBezTo>
                    <a:pt x="165" y="212"/>
                    <a:pt x="165" y="220"/>
                    <a:pt x="165" y="230"/>
                  </a:cubicBezTo>
                  <a:cubicBezTo>
                    <a:pt x="165" y="249"/>
                    <a:pt x="151" y="256"/>
                    <a:pt x="125" y="256"/>
                  </a:cubicBezTo>
                  <a:cubicBezTo>
                    <a:pt x="70" y="256"/>
                    <a:pt x="24" y="248"/>
                    <a:pt x="19" y="248"/>
                  </a:cubicBezTo>
                  <a:cubicBezTo>
                    <a:pt x="12" y="248"/>
                    <a:pt x="7" y="250"/>
                    <a:pt x="5" y="256"/>
                  </a:cubicBezTo>
                  <a:cubicBezTo>
                    <a:pt x="0" y="268"/>
                    <a:pt x="1" y="277"/>
                    <a:pt x="1" y="289"/>
                  </a:cubicBezTo>
                  <a:cubicBezTo>
                    <a:pt x="1" y="316"/>
                    <a:pt x="6" y="317"/>
                    <a:pt x="19" y="319"/>
                  </a:cubicBezTo>
                  <a:cubicBezTo>
                    <a:pt x="38" y="321"/>
                    <a:pt x="74" y="323"/>
                    <a:pt x="115" y="323"/>
                  </a:cubicBezTo>
                  <a:cubicBezTo>
                    <a:pt x="140" y="323"/>
                    <a:pt x="160" y="322"/>
                    <a:pt x="176" y="318"/>
                  </a:cubicBezTo>
                  <a:cubicBezTo>
                    <a:pt x="190" y="314"/>
                    <a:pt x="202" y="309"/>
                    <a:pt x="211" y="298"/>
                  </a:cubicBezTo>
                  <a:cubicBezTo>
                    <a:pt x="213" y="296"/>
                    <a:pt x="215" y="294"/>
                    <a:pt x="217" y="292"/>
                  </a:cubicBezTo>
                  <a:cubicBezTo>
                    <a:pt x="231" y="270"/>
                    <a:pt x="239" y="245"/>
                    <a:pt x="239" y="217"/>
                  </a:cubicBezTo>
                  <a:lnTo>
                    <a:pt x="239" y="2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9" name="Freeform 24"/>
            <p:cNvSpPr>
              <a:spLocks/>
            </p:cNvSpPr>
            <p:nvPr/>
          </p:nvSpPr>
          <p:spPr bwMode="auto">
            <a:xfrm>
              <a:off x="252" y="1335"/>
              <a:ext cx="78" cy="126"/>
            </a:xfrm>
            <a:custGeom>
              <a:avLst/>
              <a:gdLst>
                <a:gd name="T0" fmla="*/ 46 w 78"/>
                <a:gd name="T1" fmla="*/ 126 h 126"/>
                <a:gd name="T2" fmla="*/ 32 w 78"/>
                <a:gd name="T3" fmla="*/ 126 h 126"/>
                <a:gd name="T4" fmla="*/ 32 w 78"/>
                <a:gd name="T5" fmla="*/ 14 h 126"/>
                <a:gd name="T6" fmla="*/ 0 w 78"/>
                <a:gd name="T7" fmla="*/ 14 h 126"/>
                <a:gd name="T8" fmla="*/ 0 w 78"/>
                <a:gd name="T9" fmla="*/ 0 h 126"/>
                <a:gd name="T10" fmla="*/ 78 w 78"/>
                <a:gd name="T11" fmla="*/ 0 h 126"/>
                <a:gd name="T12" fmla="*/ 78 w 78"/>
                <a:gd name="T13" fmla="*/ 14 h 126"/>
                <a:gd name="T14" fmla="*/ 46 w 78"/>
                <a:gd name="T15" fmla="*/ 14 h 126"/>
                <a:gd name="T16" fmla="*/ 46 w 78"/>
                <a:gd name="T17" fmla="*/ 126 h 1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8"/>
                <a:gd name="T28" fmla="*/ 0 h 126"/>
                <a:gd name="T29" fmla="*/ 78 w 78"/>
                <a:gd name="T30" fmla="*/ 126 h 1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8" h="126">
                  <a:moveTo>
                    <a:pt x="46" y="126"/>
                  </a:moveTo>
                  <a:lnTo>
                    <a:pt x="32" y="126"/>
                  </a:lnTo>
                  <a:lnTo>
                    <a:pt x="32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8" y="0"/>
                  </a:lnTo>
                  <a:lnTo>
                    <a:pt x="78" y="14"/>
                  </a:lnTo>
                  <a:lnTo>
                    <a:pt x="46" y="14"/>
                  </a:lnTo>
                  <a:lnTo>
                    <a:pt x="46" y="126"/>
                  </a:lnTo>
                  <a:close/>
                </a:path>
              </a:pathLst>
            </a:custGeom>
            <a:solidFill>
              <a:srgbClr val="FF00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0" name="Freeform 25"/>
            <p:cNvSpPr>
              <a:spLocks/>
            </p:cNvSpPr>
            <p:nvPr/>
          </p:nvSpPr>
          <p:spPr bwMode="auto">
            <a:xfrm>
              <a:off x="342" y="1335"/>
              <a:ext cx="104" cy="126"/>
            </a:xfrm>
            <a:custGeom>
              <a:avLst/>
              <a:gdLst>
                <a:gd name="T0" fmla="*/ 0 w 104"/>
                <a:gd name="T1" fmla="*/ 0 h 126"/>
                <a:gd name="T2" fmla="*/ 26 w 104"/>
                <a:gd name="T3" fmla="*/ 0 h 126"/>
                <a:gd name="T4" fmla="*/ 52 w 104"/>
                <a:gd name="T5" fmla="*/ 100 h 126"/>
                <a:gd name="T6" fmla="*/ 52 w 104"/>
                <a:gd name="T7" fmla="*/ 100 h 126"/>
                <a:gd name="T8" fmla="*/ 78 w 104"/>
                <a:gd name="T9" fmla="*/ 0 h 126"/>
                <a:gd name="T10" fmla="*/ 104 w 104"/>
                <a:gd name="T11" fmla="*/ 0 h 126"/>
                <a:gd name="T12" fmla="*/ 104 w 104"/>
                <a:gd name="T13" fmla="*/ 126 h 126"/>
                <a:gd name="T14" fmla="*/ 88 w 104"/>
                <a:gd name="T15" fmla="*/ 126 h 126"/>
                <a:gd name="T16" fmla="*/ 88 w 104"/>
                <a:gd name="T17" fmla="*/ 16 h 126"/>
                <a:gd name="T18" fmla="*/ 88 w 104"/>
                <a:gd name="T19" fmla="*/ 16 h 126"/>
                <a:gd name="T20" fmla="*/ 60 w 104"/>
                <a:gd name="T21" fmla="*/ 126 h 126"/>
                <a:gd name="T22" fmla="*/ 44 w 104"/>
                <a:gd name="T23" fmla="*/ 126 h 126"/>
                <a:gd name="T24" fmla="*/ 16 w 104"/>
                <a:gd name="T25" fmla="*/ 16 h 126"/>
                <a:gd name="T26" fmla="*/ 16 w 104"/>
                <a:gd name="T27" fmla="*/ 16 h 126"/>
                <a:gd name="T28" fmla="*/ 16 w 104"/>
                <a:gd name="T29" fmla="*/ 126 h 126"/>
                <a:gd name="T30" fmla="*/ 0 w 104"/>
                <a:gd name="T31" fmla="*/ 126 h 126"/>
                <a:gd name="T32" fmla="*/ 0 w 104"/>
                <a:gd name="T33" fmla="*/ 0 h 12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4"/>
                <a:gd name="T52" fmla="*/ 0 h 126"/>
                <a:gd name="T53" fmla="*/ 104 w 104"/>
                <a:gd name="T54" fmla="*/ 126 h 12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4" h="126">
                  <a:moveTo>
                    <a:pt x="0" y="0"/>
                  </a:moveTo>
                  <a:lnTo>
                    <a:pt x="26" y="0"/>
                  </a:lnTo>
                  <a:lnTo>
                    <a:pt x="52" y="100"/>
                  </a:lnTo>
                  <a:lnTo>
                    <a:pt x="78" y="0"/>
                  </a:lnTo>
                  <a:lnTo>
                    <a:pt x="104" y="0"/>
                  </a:lnTo>
                  <a:lnTo>
                    <a:pt x="104" y="126"/>
                  </a:lnTo>
                  <a:lnTo>
                    <a:pt x="88" y="126"/>
                  </a:lnTo>
                  <a:lnTo>
                    <a:pt x="88" y="16"/>
                  </a:lnTo>
                  <a:lnTo>
                    <a:pt x="60" y="126"/>
                  </a:lnTo>
                  <a:lnTo>
                    <a:pt x="44" y="126"/>
                  </a:lnTo>
                  <a:lnTo>
                    <a:pt x="16" y="16"/>
                  </a:lnTo>
                  <a:lnTo>
                    <a:pt x="16" y="126"/>
                  </a:lnTo>
                  <a:lnTo>
                    <a:pt x="0" y="1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11" r:id="rId2"/>
    <p:sldLayoutId id="2147483710" r:id="rId3"/>
    <p:sldLayoutId id="2147483666" r:id="rId4"/>
    <p:sldLayoutId id="2147483662" r:id="rId5"/>
    <p:sldLayoutId id="2147483661" r:id="rId6"/>
    <p:sldLayoutId id="2147483684" r:id="rId7"/>
    <p:sldLayoutId id="2147483664" r:id="rId8"/>
    <p:sldLayoutId id="2147483665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712" r:id="rId17"/>
    <p:sldLayoutId id="2147483674" r:id="rId18"/>
    <p:sldLayoutId id="2147483675" r:id="rId19"/>
    <p:sldLayoutId id="2147483676" r:id="rId20"/>
    <p:sldLayoutId id="2147483677" r:id="rId21"/>
    <p:sldLayoutId id="2147483678" r:id="rId22"/>
    <p:sldLayoutId id="2147483679" r:id="rId23"/>
    <p:sldLayoutId id="2147483680" r:id="rId24"/>
    <p:sldLayoutId id="2147483682" r:id="rId25"/>
    <p:sldLayoutId id="2147483685" r:id="rId26"/>
    <p:sldLayoutId id="2147483686" r:id="rId27"/>
    <p:sldLayoutId id="2147483687" r:id="rId28"/>
    <p:sldLayoutId id="2147483688" r:id="rId29"/>
    <p:sldLayoutId id="2147483690" r:id="rId30"/>
    <p:sldLayoutId id="2147483713" r:id="rId31"/>
    <p:sldLayoutId id="2147483714" r:id="rId32"/>
    <p:sldLayoutId id="2147483715" r:id="rId33"/>
    <p:sldLayoutId id="2147483716" r:id="rId34"/>
    <p:sldLayoutId id="2147483717" r:id="rId35"/>
    <p:sldLayoutId id="2147483718" r:id="rId36"/>
    <p:sldLayoutId id="2147483719" r:id="rId37"/>
    <p:sldLayoutId id="2147483720" r:id="rId38"/>
    <p:sldLayoutId id="2147483721" r:id="rId39"/>
    <p:sldLayoutId id="2147483722" r:id="rId40"/>
    <p:sldLayoutId id="2147483723" r:id="rId41"/>
    <p:sldLayoutId id="2147483724" r:id="rId42"/>
    <p:sldLayoutId id="2147483725" r:id="rId43"/>
    <p:sldLayoutId id="2147483726" r:id="rId44"/>
    <p:sldLayoutId id="2147483728" r:id="rId45"/>
    <p:sldLayoutId id="2147483729" r:id="rId46"/>
  </p:sldLayoutIdLst>
  <p:txStyles>
    <p:titleStyle>
      <a:lvl1pPr algn="l" defTabSz="914400" rtl="0" eaLnBrk="1" latinLnBrk="0" hangingPunct="1">
        <a:spcBef>
          <a:spcPct val="0"/>
        </a:spcBef>
        <a:buNone/>
        <a:defRPr sz="36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diagramLayout" Target="../diagrams/layout3.xml"/><Relationship Id="rId7" Type="http://schemas.openxmlformats.org/officeDocument/2006/relationships/diagramLayout" Target="../diagrams/layout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4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microsoft.com/office/2007/relationships/diagramDrawing" Target="../diagrams/drawing3.xml"/><Relationship Id="rId4" Type="http://schemas.openxmlformats.org/officeDocument/2006/relationships/diagramQuickStyle" Target="../diagrams/quickStyle3.xml"/><Relationship Id="rId9" Type="http://schemas.openxmlformats.org/officeDocument/2006/relationships/diagramColors" Target="../diagrams/colors4.xml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chart" Target="../charts/chart14.xml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ns-global.ru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10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Интернет и другие </a:t>
            </a:r>
            <a:r>
              <a:rPr lang="ru-RU" dirty="0" err="1" smtClean="0"/>
              <a:t>медиа</a:t>
            </a:r>
            <a:r>
              <a:rPr lang="ru-RU" dirty="0" smtClean="0"/>
              <a:t> в России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Инесса </a:t>
            </a:r>
            <a:r>
              <a:rPr lang="ru-RU" dirty="0" err="1" smtClean="0"/>
              <a:t>Ишунькина</a:t>
            </a:r>
            <a:r>
              <a:rPr lang="ru-RU" dirty="0" smtClean="0"/>
              <a:t>, </a:t>
            </a:r>
            <a:r>
              <a:rPr lang="en-US" dirty="0" smtClean="0"/>
              <a:t>TNS </a:t>
            </a:r>
            <a:r>
              <a:rPr lang="ru-RU" dirty="0" smtClean="0"/>
              <a:t>Россия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576557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dv1419023.jpg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584" r="15584"/>
          <a:stretch>
            <a:fillRect/>
          </a:stretch>
        </p:blipFill>
        <p:spPr/>
      </p:pic>
      <p:pic>
        <p:nvPicPr>
          <p:cNvPr id="12" name="Рисунок 11" descr="95888957.jp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584" r="15584"/>
          <a:stretch>
            <a:fillRect/>
          </a:stretch>
        </p:blipFill>
        <p:spPr/>
      </p:pic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Площадки Рунета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4294967295"/>
          </p:nvPr>
        </p:nvSpPr>
        <p:spPr>
          <a:xfrm>
            <a:off x="8175625" y="5962650"/>
            <a:ext cx="968375" cy="365125"/>
          </a:xfrm>
        </p:spPr>
        <p:txBody>
          <a:bodyPr/>
          <a:lstStyle/>
          <a:p>
            <a:fld id="{8A4431D5-1B33-458B-8AFD-CECCB0FA18CB}" type="slidenum">
              <a:rPr kumimoji="0" lang="ru-RU" smtClean="0">
                <a:solidFill>
                  <a:srgbClr val="FFFFFF"/>
                </a:solidFill>
              </a:rPr>
              <a:pPr/>
              <a:t>10</a:t>
            </a:fld>
            <a:endParaRPr kumimoji="0" lang="ru-RU"/>
          </a:p>
        </p:txBody>
      </p:sp>
    </p:spTree>
    <p:extLst>
      <p:ext uri="{BB962C8B-B14F-4D97-AF65-F5344CB8AC3E}">
        <p14:creationId xmlns="" xmlns:p14="http://schemas.microsoft.com/office/powerpoint/2010/main" val="26892470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Название 21"/>
          <p:cNvSpPr>
            <a:spLocks noGrp="1"/>
          </p:cNvSpPr>
          <p:nvPr>
            <p:ph type="title"/>
          </p:nvPr>
        </p:nvSpPr>
        <p:spPr>
          <a:xfrm>
            <a:off x="498474" y="372374"/>
            <a:ext cx="7556313" cy="995082"/>
          </a:xfrm>
        </p:spPr>
        <p:txBody>
          <a:bodyPr/>
          <a:lstStyle/>
          <a:p>
            <a:r>
              <a:rPr lang="ru-RU" dirty="0" smtClean="0"/>
              <a:t>Время, проведенное на сайтах данной тематики</a:t>
            </a:r>
            <a:endParaRPr lang="ru-RU" dirty="0"/>
          </a:p>
        </p:txBody>
      </p:sp>
      <p:sp>
        <p:nvSpPr>
          <p:cNvPr id="24" name="Текст 23"/>
          <p:cNvSpPr>
            <a:spLocks noGrp="1"/>
          </p:cNvSpPr>
          <p:nvPr>
            <p:ph type="body" sz="half" idx="2"/>
          </p:nvPr>
        </p:nvSpPr>
        <p:spPr>
          <a:xfrm>
            <a:off x="498518" y="1367456"/>
            <a:ext cx="7558960" cy="774700"/>
          </a:xfrm>
        </p:spPr>
        <p:txBody>
          <a:bodyPr/>
          <a:lstStyle/>
          <a:p>
            <a:r>
              <a:rPr lang="ru-RU" dirty="0" smtClean="0"/>
              <a:t>Минут в среднем в сутки</a:t>
            </a:r>
            <a:endParaRPr lang="ru-RU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3248223" y="3076199"/>
            <a:ext cx="1800000" cy="1800000"/>
            <a:chOff x="3248223" y="3076199"/>
            <a:chExt cx="1800000" cy="1800000"/>
          </a:xfrm>
        </p:grpSpPr>
        <p:sp>
          <p:nvSpPr>
            <p:cNvPr id="9" name="Овал 8"/>
            <p:cNvSpPr>
              <a:spLocks noChangeAspect="1"/>
            </p:cNvSpPr>
            <p:nvPr/>
          </p:nvSpPr>
          <p:spPr>
            <a:xfrm>
              <a:off x="3248223" y="3076199"/>
              <a:ext cx="1800000" cy="1800000"/>
            </a:xfrm>
            <a:prstGeom prst="ellipse">
              <a:avLst/>
            </a:prstGeom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n-US" sz="4400" dirty="0" smtClean="0">
                  <a:solidFill>
                    <a:schemeClr val="bg1"/>
                  </a:solidFill>
                </a:rPr>
                <a:t>51</a:t>
              </a:r>
              <a:endParaRPr lang="ru-RU" sz="3200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548571" y="3993897"/>
              <a:ext cx="13010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err="1" smtClean="0"/>
                <a:t>соцсети</a:t>
              </a:r>
              <a:endParaRPr lang="ru-RU" sz="2400" dirty="0"/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531207" y="2751662"/>
            <a:ext cx="1717016" cy="1259990"/>
            <a:chOff x="1531207" y="2751662"/>
            <a:chExt cx="1717016" cy="1259990"/>
          </a:xfrm>
        </p:grpSpPr>
        <p:sp>
          <p:nvSpPr>
            <p:cNvPr id="10" name="Овал 9"/>
            <p:cNvSpPr>
              <a:spLocks noChangeAspect="1"/>
            </p:cNvSpPr>
            <p:nvPr/>
          </p:nvSpPr>
          <p:spPr>
            <a:xfrm>
              <a:off x="1531207" y="2751662"/>
              <a:ext cx="1259990" cy="1259990"/>
            </a:xfrm>
            <a:prstGeom prst="ellipse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n-US" sz="3200" dirty="0" smtClean="0">
                  <a:solidFill>
                    <a:schemeClr val="bg1"/>
                  </a:solidFill>
                </a:rPr>
                <a:t>26</a:t>
              </a:r>
              <a:endParaRPr lang="ru-RU" sz="2000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630022" y="3336032"/>
              <a:ext cx="16182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порталы</a:t>
              </a:r>
              <a:endParaRPr lang="ru-RU" sz="2400" dirty="0"/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1862748" y="1981200"/>
            <a:ext cx="5254462" cy="3489396"/>
            <a:chOff x="1862748" y="1981200"/>
            <a:chExt cx="5254462" cy="3489396"/>
          </a:xfrm>
        </p:grpSpPr>
        <p:sp>
          <p:nvSpPr>
            <p:cNvPr id="11" name="Овал 10"/>
            <p:cNvSpPr>
              <a:spLocks noChangeAspect="1"/>
            </p:cNvSpPr>
            <p:nvPr/>
          </p:nvSpPr>
          <p:spPr>
            <a:xfrm>
              <a:off x="5198235" y="4418105"/>
              <a:ext cx="971990" cy="971990"/>
            </a:xfrm>
            <a:prstGeom prst="ellipse">
              <a:avLst/>
            </a:prstGeom>
            <a:ln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n-US" sz="2400" dirty="0" smtClean="0">
                  <a:solidFill>
                    <a:srgbClr val="000000"/>
                  </a:solidFill>
                </a:rPr>
                <a:t>15</a:t>
              </a:r>
              <a:endParaRPr lang="ru-RU" sz="2400" dirty="0">
                <a:solidFill>
                  <a:srgbClr val="000000"/>
                </a:solidFill>
              </a:endParaRPr>
            </a:p>
          </p:txBody>
        </p:sp>
        <p:sp>
          <p:nvSpPr>
            <p:cNvPr id="12" name="Овал 11"/>
            <p:cNvSpPr>
              <a:spLocks noChangeAspect="1"/>
            </p:cNvSpPr>
            <p:nvPr/>
          </p:nvSpPr>
          <p:spPr>
            <a:xfrm>
              <a:off x="5246780" y="1981200"/>
              <a:ext cx="791987" cy="791987"/>
            </a:xfrm>
            <a:prstGeom prst="ellipse">
              <a:avLst/>
            </a:prstGeom>
            <a:ln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n-US" sz="2400" dirty="0" smtClean="0">
                  <a:solidFill>
                    <a:srgbClr val="000000"/>
                  </a:solidFill>
                </a:rPr>
                <a:t>10</a:t>
              </a:r>
              <a:endParaRPr lang="ru-RU" sz="2400" dirty="0">
                <a:solidFill>
                  <a:srgbClr val="000000"/>
                </a:solidFill>
              </a:endParaRPr>
            </a:p>
          </p:txBody>
        </p:sp>
        <p:sp>
          <p:nvSpPr>
            <p:cNvPr id="13" name="Овал 12"/>
            <p:cNvSpPr>
              <a:spLocks noChangeAspect="1"/>
            </p:cNvSpPr>
            <p:nvPr/>
          </p:nvSpPr>
          <p:spPr>
            <a:xfrm>
              <a:off x="1862748" y="4648937"/>
              <a:ext cx="719987" cy="719987"/>
            </a:xfrm>
            <a:prstGeom prst="ellipse">
              <a:avLst/>
            </a:prstGeom>
            <a:ln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n-US" sz="2400" dirty="0" smtClean="0">
                  <a:solidFill>
                    <a:srgbClr val="000000"/>
                  </a:solidFill>
                </a:rPr>
                <a:t>9</a:t>
              </a:r>
              <a:endParaRPr lang="ru-RU" sz="2400" dirty="0">
                <a:solidFill>
                  <a:srgbClr val="000000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329263" y="4919099"/>
              <a:ext cx="17879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знакомства</a:t>
              </a:r>
              <a:endParaRPr lang="ru-RU" sz="24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376895" y="2349442"/>
              <a:ext cx="9202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игры</a:t>
              </a:r>
              <a:endParaRPr lang="ru-RU" sz="2400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061986" y="5008931"/>
              <a:ext cx="10555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видео</a:t>
              </a:r>
              <a:endParaRPr lang="ru-RU" sz="2400" dirty="0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538641" y="2097448"/>
            <a:ext cx="6726490" cy="4015859"/>
            <a:chOff x="538641" y="2097448"/>
            <a:chExt cx="6726490" cy="4015859"/>
          </a:xfrm>
        </p:grpSpPr>
        <p:sp>
          <p:nvSpPr>
            <p:cNvPr id="15" name="Овал 14"/>
            <p:cNvSpPr>
              <a:spLocks noChangeAspect="1"/>
            </p:cNvSpPr>
            <p:nvPr/>
          </p:nvSpPr>
          <p:spPr>
            <a:xfrm>
              <a:off x="3264511" y="5302648"/>
              <a:ext cx="575987" cy="575987"/>
            </a:xfrm>
            <a:prstGeom prst="ellipse">
              <a:avLst/>
            </a:prstGeom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ru-RU" sz="2400" dirty="0" smtClean="0">
                  <a:solidFill>
                    <a:schemeClr val="tx1"/>
                  </a:solidFill>
                </a:rPr>
                <a:t>6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  <p:sp>
          <p:nvSpPr>
            <p:cNvPr id="17" name="Овал 16"/>
            <p:cNvSpPr>
              <a:spLocks noChangeAspect="1"/>
            </p:cNvSpPr>
            <p:nvPr/>
          </p:nvSpPr>
          <p:spPr>
            <a:xfrm>
              <a:off x="818644" y="5363280"/>
              <a:ext cx="647987" cy="647987"/>
            </a:xfrm>
            <a:prstGeom prst="ellipse">
              <a:avLst/>
            </a:prstGeom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n-US" sz="2400" dirty="0" smtClean="0">
                  <a:solidFill>
                    <a:schemeClr val="tx1"/>
                  </a:solidFill>
                </a:rPr>
                <a:t>7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  <p:sp>
          <p:nvSpPr>
            <p:cNvPr id="18" name="Овал 17"/>
            <p:cNvSpPr>
              <a:spLocks noChangeAspect="1"/>
            </p:cNvSpPr>
            <p:nvPr/>
          </p:nvSpPr>
          <p:spPr>
            <a:xfrm>
              <a:off x="5818775" y="3381657"/>
              <a:ext cx="647987" cy="647987"/>
            </a:xfrm>
            <a:prstGeom prst="ellipse">
              <a:avLst/>
            </a:prstGeom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n-US" sz="2400" dirty="0" smtClean="0">
                  <a:solidFill>
                    <a:schemeClr val="tx1"/>
                  </a:solidFill>
                </a:rPr>
                <a:t>7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079033" y="3636942"/>
              <a:ext cx="11860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работа</a:t>
              </a:r>
              <a:endParaRPr lang="ru-RU" sz="2400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465617" y="5608792"/>
              <a:ext cx="1858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кулинария</a:t>
              </a:r>
              <a:endParaRPr lang="ru-RU" sz="2400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042628" y="5651642"/>
              <a:ext cx="10254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авто</a:t>
              </a:r>
              <a:endParaRPr lang="ru-RU" sz="2400" dirty="0"/>
            </a:p>
          </p:txBody>
        </p:sp>
        <p:sp>
          <p:nvSpPr>
            <p:cNvPr id="36" name="Овал 35"/>
            <p:cNvSpPr>
              <a:spLocks noChangeAspect="1"/>
            </p:cNvSpPr>
            <p:nvPr/>
          </p:nvSpPr>
          <p:spPr>
            <a:xfrm>
              <a:off x="538641" y="2097448"/>
              <a:ext cx="503987" cy="503987"/>
            </a:xfrm>
            <a:prstGeom prst="ellipse">
              <a:avLst/>
            </a:prstGeom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ru-RU" sz="2400" dirty="0" smtClean="0">
                  <a:solidFill>
                    <a:schemeClr val="tx1"/>
                  </a:solidFill>
                </a:rPr>
                <a:t>5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18644" y="2274592"/>
              <a:ext cx="19558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образование</a:t>
              </a:r>
              <a:endParaRPr lang="ru-RU" sz="2400" dirty="0"/>
            </a:p>
          </p:txBody>
        </p:sp>
        <p:sp>
          <p:nvSpPr>
            <p:cNvPr id="40" name="Овал 39"/>
            <p:cNvSpPr>
              <a:spLocks/>
            </p:cNvSpPr>
            <p:nvPr/>
          </p:nvSpPr>
          <p:spPr>
            <a:xfrm>
              <a:off x="633045" y="3939422"/>
              <a:ext cx="504000" cy="503999"/>
            </a:xfrm>
            <a:prstGeom prst="ellipse">
              <a:avLst/>
            </a:prstGeom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ru-RU" sz="2400" dirty="0" smtClean="0">
                  <a:solidFill>
                    <a:schemeClr val="tx1"/>
                  </a:solidFill>
                </a:rPr>
                <a:t>5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74787" y="4190834"/>
              <a:ext cx="15104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музыка</a:t>
              </a:r>
              <a:endParaRPr lang="ru-RU" sz="2400" dirty="0"/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3117548" y="2038003"/>
            <a:ext cx="4957755" cy="4061634"/>
            <a:chOff x="3117548" y="2038003"/>
            <a:chExt cx="4957755" cy="4061634"/>
          </a:xfrm>
        </p:grpSpPr>
        <p:sp>
          <p:nvSpPr>
            <p:cNvPr id="16" name="Овал 15"/>
            <p:cNvSpPr>
              <a:spLocks noChangeAspect="1"/>
            </p:cNvSpPr>
            <p:nvPr/>
          </p:nvSpPr>
          <p:spPr>
            <a:xfrm>
              <a:off x="6466762" y="5410799"/>
              <a:ext cx="395985" cy="395985"/>
            </a:xfrm>
            <a:prstGeom prst="ellipse">
              <a:avLst/>
            </a:prstGeom>
            <a:ln/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anchor="t"/>
            <a:lstStyle/>
            <a:p>
              <a:r>
                <a:rPr lang="ru-RU" dirty="0"/>
                <a:t>3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466762" y="5637972"/>
              <a:ext cx="1212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деньги</a:t>
              </a:r>
              <a:endParaRPr lang="ru-RU" sz="2400" dirty="0"/>
            </a:p>
          </p:txBody>
        </p:sp>
        <p:sp>
          <p:nvSpPr>
            <p:cNvPr id="38" name="Овал 37"/>
            <p:cNvSpPr>
              <a:spLocks noChangeAspect="1"/>
            </p:cNvSpPr>
            <p:nvPr/>
          </p:nvSpPr>
          <p:spPr>
            <a:xfrm>
              <a:off x="3117548" y="2038003"/>
              <a:ext cx="395985" cy="395985"/>
            </a:xfrm>
            <a:prstGeom prst="ellipse">
              <a:avLst/>
            </a:prstGeom>
            <a:ln/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anchor="t"/>
            <a:lstStyle/>
            <a:p>
              <a:r>
                <a:rPr lang="ru-RU" dirty="0" smtClean="0"/>
                <a:t>2</a:t>
              </a:r>
              <a:endParaRPr lang="ru-RU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117548" y="2265176"/>
              <a:ext cx="1212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погода</a:t>
              </a:r>
              <a:endParaRPr lang="ru-RU" sz="2400" dirty="0"/>
            </a:p>
          </p:txBody>
        </p:sp>
        <p:sp>
          <p:nvSpPr>
            <p:cNvPr id="42" name="Овал 41"/>
            <p:cNvSpPr>
              <a:spLocks noChangeAspect="1"/>
            </p:cNvSpPr>
            <p:nvPr/>
          </p:nvSpPr>
          <p:spPr>
            <a:xfrm>
              <a:off x="6636728" y="2759829"/>
              <a:ext cx="395985" cy="395985"/>
            </a:xfrm>
            <a:prstGeom prst="ellipse">
              <a:avLst/>
            </a:prstGeom>
            <a:ln/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anchor="t"/>
            <a:lstStyle/>
            <a:p>
              <a:r>
                <a:rPr lang="ru-RU" dirty="0" smtClean="0"/>
                <a:t>2</a:t>
              </a:r>
              <a:endParaRPr lang="ru-RU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862747" y="2890992"/>
              <a:ext cx="1212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скидки</a:t>
              </a:r>
              <a:endParaRPr lang="ru-RU" sz="2400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41739933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одержимое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478509411"/>
              </p:ext>
            </p:extLst>
          </p:nvPr>
        </p:nvGraphicFramePr>
        <p:xfrm>
          <a:off x="484095" y="1632992"/>
          <a:ext cx="7229925" cy="47669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8" name="Заголовок 41"/>
          <p:cNvSpPr>
            <a:spLocks noGrp="1"/>
          </p:cNvSpPr>
          <p:nvPr>
            <p:ph type="title"/>
          </p:nvPr>
        </p:nvSpPr>
        <p:spPr>
          <a:xfrm>
            <a:off x="498474" y="-174279"/>
            <a:ext cx="8075510" cy="995082"/>
          </a:xfrm>
        </p:spPr>
        <p:txBody>
          <a:bodyPr>
            <a:noAutofit/>
          </a:bodyPr>
          <a:lstStyle/>
          <a:p>
            <a:pPr lvl="0"/>
            <a:r>
              <a:rPr lang="ru-RU" dirty="0" smtClean="0"/>
              <a:t>Топ-</a:t>
            </a:r>
            <a:r>
              <a:rPr lang="en-US" dirty="0" smtClean="0"/>
              <a:t>20</a:t>
            </a:r>
            <a:r>
              <a:rPr lang="ru-RU" dirty="0" smtClean="0"/>
              <a:t> ресурсов интернета в России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8518" y="868303"/>
            <a:ext cx="7558960" cy="774700"/>
          </a:xfrm>
        </p:spPr>
        <p:txBody>
          <a:bodyPr/>
          <a:lstStyle/>
          <a:p>
            <a:r>
              <a:rPr lang="ru-RU" dirty="0"/>
              <a:t>Март 2011, Россия 100 000+</a:t>
            </a:r>
            <a:r>
              <a:rPr lang="en-US" dirty="0"/>
              <a:t>,</a:t>
            </a:r>
            <a:r>
              <a:rPr lang="ru-RU" dirty="0"/>
              <a:t> 12</a:t>
            </a:r>
            <a:r>
              <a:rPr lang="en-US" dirty="0"/>
              <a:t>-</a:t>
            </a:r>
            <a:r>
              <a:rPr lang="en-US" dirty="0" smtClean="0"/>
              <a:t>54</a:t>
            </a:r>
            <a:r>
              <a:rPr lang="ru-RU" dirty="0" smtClean="0"/>
              <a:t>, аудитория</a:t>
            </a:r>
            <a:r>
              <a:rPr lang="en-US" dirty="0" smtClean="0"/>
              <a:t> </a:t>
            </a:r>
            <a:r>
              <a:rPr lang="ru-RU" dirty="0" smtClean="0"/>
              <a:t>(в </a:t>
            </a:r>
            <a:r>
              <a:rPr lang="ru-RU" dirty="0" err="1" smtClean="0"/>
              <a:t>тыс.чел</a:t>
            </a:r>
            <a:r>
              <a:rPr lang="ru-RU" dirty="0" smtClean="0"/>
              <a:t>.) и среднее время пребывания (в мин.) на сайте за сутки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ru-RU" sz="1100" dirty="0">
                <a:cs typeface="Arial" pitchFamily="34" charset="0"/>
              </a:rPr>
              <a:t>Источник: </a:t>
            </a:r>
            <a:r>
              <a:rPr lang="en-US" sz="1100" dirty="0">
                <a:cs typeface="Arial" pitchFamily="34" charset="0"/>
              </a:rPr>
              <a:t>TNS Web </a:t>
            </a:r>
            <a:r>
              <a:rPr lang="en-US" sz="1100" dirty="0" smtClean="0">
                <a:cs typeface="Arial" pitchFamily="34" charset="0"/>
              </a:rPr>
              <a:t>Index. </a:t>
            </a:r>
            <a:r>
              <a:rPr lang="ru-RU" sz="1100" dirty="0" smtClean="0">
                <a:cs typeface="Arial" pitchFamily="34" charset="0"/>
              </a:rPr>
              <a:t>Аудитория </a:t>
            </a:r>
            <a:r>
              <a:rPr lang="ru-RU" sz="1100" dirty="0">
                <a:cs typeface="Arial" pitchFamily="34" charset="0"/>
              </a:rPr>
              <a:t>сайтов производителей браузеров не измерялась по технологическим причинам</a:t>
            </a:r>
            <a:r>
              <a:rPr lang="ru-RU" sz="1100" dirty="0" smtClean="0">
                <a:cs typeface="Arial" pitchFamily="34" charset="0"/>
              </a:rPr>
              <a:t>.</a:t>
            </a:r>
            <a:endParaRPr lang="ru-RU" sz="1100" dirty="0">
              <a:cs typeface="Arial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4966762" y="5352585"/>
            <a:ext cx="3090718" cy="536286"/>
            <a:chOff x="4966762" y="5352585"/>
            <a:chExt cx="3090718" cy="536286"/>
          </a:xfrm>
        </p:grpSpPr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>
              <a:off x="5208490" y="5352585"/>
              <a:ext cx="2848990" cy="2769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ru-RU" sz="1200" dirty="0" smtClean="0">
                  <a:solidFill>
                    <a:prstClr val="black"/>
                  </a:solidFill>
                  <a:cs typeface="Arial" charset="0"/>
                </a:rPr>
                <a:t>по данным </a:t>
              </a:r>
              <a:r>
                <a:rPr lang="en-US" sz="1200" dirty="0" smtClean="0">
                  <a:solidFill>
                    <a:prstClr val="black"/>
                  </a:solidFill>
                  <a:cs typeface="Arial" pitchFamily="34" charset="0"/>
                </a:rPr>
                <a:t>Site–centric</a:t>
              </a:r>
              <a:endParaRPr lang="ru-RU" sz="1200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5" name="Rectangle 9"/>
            <p:cNvSpPr>
              <a:spLocks noChangeAspect="1" noChangeArrowheads="1"/>
            </p:cNvSpPr>
            <p:nvPr/>
          </p:nvSpPr>
          <p:spPr bwMode="auto">
            <a:xfrm>
              <a:off x="4966762" y="5438056"/>
              <a:ext cx="180000" cy="173734"/>
            </a:xfrm>
            <a:prstGeom prst="rect">
              <a:avLst/>
            </a:prstGeom>
            <a:solidFill>
              <a:schemeClr val="accent5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6" name="Rectangle 10"/>
            <p:cNvSpPr>
              <a:spLocks noChangeAspect="1" noChangeArrowheads="1"/>
            </p:cNvSpPr>
            <p:nvPr/>
          </p:nvSpPr>
          <p:spPr bwMode="auto">
            <a:xfrm>
              <a:off x="4969498" y="5669874"/>
              <a:ext cx="180000" cy="173734"/>
            </a:xfrm>
            <a:prstGeom prst="rect">
              <a:avLst/>
            </a:prstGeom>
            <a:solidFill>
              <a:schemeClr val="accent4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7" name="Rectangle 12"/>
            <p:cNvSpPr>
              <a:spLocks noChangeArrowheads="1"/>
            </p:cNvSpPr>
            <p:nvPr/>
          </p:nvSpPr>
          <p:spPr bwMode="auto">
            <a:xfrm>
              <a:off x="5174952" y="5611872"/>
              <a:ext cx="2402684" cy="2769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ru-RU" sz="1200" dirty="0" smtClean="0">
                  <a:solidFill>
                    <a:prstClr val="black"/>
                  </a:solidFill>
                  <a:cs typeface="Arial" pitchFamily="34" charset="0"/>
                </a:rPr>
                <a:t>по данным </a:t>
              </a:r>
              <a:r>
                <a:rPr lang="en-US" sz="1200" dirty="0" smtClean="0">
                  <a:solidFill>
                    <a:prstClr val="black"/>
                  </a:solidFill>
                  <a:cs typeface="Arial" pitchFamily="34" charset="0"/>
                </a:rPr>
                <a:t>User–centric </a:t>
              </a:r>
              <a:r>
                <a:rPr lang="ru-RU" sz="1200" dirty="0" smtClean="0">
                  <a:solidFill>
                    <a:prstClr val="black"/>
                  </a:solidFill>
                  <a:cs typeface="Arial" pitchFamily="34" charset="0"/>
                </a:rPr>
                <a:t> панели</a:t>
              </a:r>
              <a:endParaRPr lang="ru-RU" sz="1200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</p:grpSp>
      <p:graphicFrame>
        <p:nvGraphicFramePr>
          <p:cNvPr id="47" name="Таблица 4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06514876"/>
              </p:ext>
            </p:extLst>
          </p:nvPr>
        </p:nvGraphicFramePr>
        <p:xfrm>
          <a:off x="504488" y="1676961"/>
          <a:ext cx="7552992" cy="4643760"/>
        </p:xfrm>
        <a:graphic>
          <a:graphicData uri="http://schemas.openxmlformats.org/drawingml/2006/table">
            <a:tbl>
              <a:tblPr bandRow="1">
                <a:tableStyleId>{22838BEF-8BB2-4498-84A7-C5851F593DF1}</a:tableStyleId>
              </a:tblPr>
              <a:tblGrid>
                <a:gridCol w="566029"/>
                <a:gridCol w="6633008"/>
                <a:gridCol w="353955"/>
              </a:tblGrid>
              <a:tr h="232188"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38.3%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T w="127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endParaRPr lang="ru-RU" sz="1200" b="1" i="0" u="none" strike="noStrike" dirty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T w="127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US" sz="1200" b="1" i="0" u="none" strike="noStrike" dirty="0" smtClean="0">
                          <a:latin typeface="+mn-lt"/>
                          <a:cs typeface="Arial" pitchFamily="34" charset="0"/>
                        </a:rPr>
                        <a:t>9</a:t>
                      </a:r>
                      <a:endParaRPr lang="ru-RU" sz="1200" b="1" i="0" u="none" strike="noStrike" dirty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R w="12700" cmpd="sng">
                      <a:noFill/>
                    </a:lnR>
                    <a:lnT w="12700" cmpd="sng">
                      <a:noFill/>
                    </a:lnT>
                    <a:noFill/>
                  </a:tcPr>
                </a:tc>
              </a:tr>
              <a:tr h="232188"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33.8%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endParaRPr lang="ru-RU" sz="1200" b="1" i="0" u="none" strike="noStrike" dirty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US" sz="1200" b="1" i="0" u="none" strike="noStrike" dirty="0" smtClean="0">
                          <a:latin typeface="+mn-lt"/>
                          <a:cs typeface="Arial" pitchFamily="34" charset="0"/>
                        </a:rPr>
                        <a:t>16</a:t>
                      </a:r>
                      <a:endParaRPr lang="ru-RU" sz="1200" b="1" i="0" u="none" strike="noStrike" dirty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R w="12700" cmpd="sng">
                      <a:noFill/>
                    </a:lnR>
                    <a:noFill/>
                  </a:tcPr>
                </a:tc>
              </a:tr>
              <a:tr h="232188"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30.6%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endParaRPr lang="ru-RU" sz="1200" b="1" i="0" u="none" strike="noStrike" dirty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US" sz="1200" b="1" i="0" u="none" strike="noStrike" dirty="0" smtClean="0">
                          <a:latin typeface="+mn-lt"/>
                          <a:cs typeface="Arial" pitchFamily="34" charset="0"/>
                        </a:rPr>
                        <a:t>43</a:t>
                      </a:r>
                      <a:endParaRPr lang="ru-RU" sz="1200" b="1" i="0" u="none" strike="noStrike" dirty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R w="12700" cmpd="sng">
                      <a:noFill/>
                    </a:lnR>
                    <a:noFill/>
                  </a:tcPr>
                </a:tc>
              </a:tr>
              <a:tr h="232188"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18.9%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endParaRPr lang="ru-RU" sz="1200" b="1" i="0" u="none" strike="noStrike" dirty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US" sz="1200" b="1" i="0" u="none" strike="noStrike" dirty="0" smtClean="0">
                          <a:latin typeface="+mn-lt"/>
                          <a:cs typeface="Arial" pitchFamily="34" charset="0"/>
                        </a:rPr>
                        <a:t>26</a:t>
                      </a:r>
                      <a:endParaRPr lang="ru-RU" sz="1200" b="1" i="0" u="none" strike="noStrike" dirty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R w="12700" cmpd="sng">
                      <a:noFill/>
                    </a:lnR>
                    <a:noFill/>
                  </a:tcPr>
                </a:tc>
              </a:tr>
              <a:tr h="232188"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14.2%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endParaRPr lang="ru-RU" sz="1200" b="1" i="0" u="none" strike="noStrike" dirty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US" sz="1200" b="1" i="0" u="none" strike="noStrike" dirty="0" smtClean="0">
                          <a:latin typeface="+mn-lt"/>
                          <a:cs typeface="Arial" pitchFamily="34" charset="0"/>
                        </a:rPr>
                        <a:t>5</a:t>
                      </a:r>
                      <a:endParaRPr lang="ru-RU" sz="1200" b="1" i="0" u="none" strike="noStrike" dirty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R w="12700" cmpd="sng">
                      <a:noFill/>
                    </a:lnR>
                    <a:noFill/>
                  </a:tcPr>
                </a:tc>
              </a:tr>
              <a:tr h="232188"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9.3%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endParaRPr lang="ru-RU" sz="1200" b="1" i="0" u="none" strike="noStrike" dirty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US" sz="1200" b="1" i="0" u="none" strike="noStrike" dirty="0" smtClean="0">
                          <a:latin typeface="+mn-lt"/>
                          <a:cs typeface="Arial" pitchFamily="34" charset="0"/>
                        </a:rPr>
                        <a:t>7</a:t>
                      </a:r>
                      <a:endParaRPr lang="ru-RU" sz="1200" b="1" i="0" u="none" strike="noStrike" dirty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R w="12700" cmpd="sng">
                      <a:noFill/>
                    </a:lnR>
                    <a:noFill/>
                  </a:tcPr>
                </a:tc>
              </a:tr>
              <a:tr h="232188"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6.5%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endParaRPr lang="ru-RU" sz="1200" b="1" i="0" u="none" strike="noStrike" dirty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US" sz="1200" b="1" i="0" u="none" strike="noStrike" dirty="0" smtClean="0">
                          <a:latin typeface="+mn-lt"/>
                          <a:cs typeface="Arial" pitchFamily="34" charset="0"/>
                        </a:rPr>
                        <a:t>4</a:t>
                      </a:r>
                      <a:endParaRPr lang="ru-RU" sz="1200" b="1" i="0" u="none" strike="noStrike" dirty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R w="12700" cmpd="sng">
                      <a:noFill/>
                    </a:lnR>
                    <a:noFill/>
                  </a:tcPr>
                </a:tc>
              </a:tr>
              <a:tr h="232188"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5.8%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endParaRPr lang="ru-RU" sz="1200" b="1" i="0" u="none" strike="noStrike" dirty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US" sz="1200" b="1" i="0" u="none" strike="noStrike" dirty="0" smtClean="0">
                          <a:latin typeface="+mn-lt"/>
                          <a:cs typeface="Arial" pitchFamily="34" charset="0"/>
                        </a:rPr>
                        <a:t>9</a:t>
                      </a:r>
                      <a:endParaRPr lang="ru-RU" sz="1200" b="1" i="0" u="none" strike="noStrike" dirty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R w="12700" cmpd="sng">
                      <a:noFill/>
                    </a:lnR>
                    <a:noFill/>
                  </a:tcPr>
                </a:tc>
              </a:tr>
              <a:tr h="232188"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4.8%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endParaRPr lang="ru-RU" sz="1200" b="1" i="0" u="none" strike="noStrike" dirty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US" sz="1200" b="1" i="0" u="none" strike="noStrike" dirty="0" smtClean="0">
                          <a:latin typeface="+mn-lt"/>
                          <a:cs typeface="Arial" pitchFamily="34" charset="0"/>
                        </a:rPr>
                        <a:t>6</a:t>
                      </a:r>
                      <a:endParaRPr lang="ru-RU" sz="1200" b="1" i="0" u="none" strike="noStrike" dirty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R w="12700" cmpd="sng">
                      <a:noFill/>
                    </a:lnR>
                    <a:noFill/>
                  </a:tcPr>
                </a:tc>
              </a:tr>
              <a:tr h="232188"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3.7%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endParaRPr lang="ru-RU" sz="1200" b="1" i="0" u="none" strike="noStrike" dirty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US" sz="1200" b="1" i="0" u="none" strike="noStrike" dirty="0" smtClean="0">
                          <a:latin typeface="+mn-lt"/>
                          <a:cs typeface="Arial" pitchFamily="34" charset="0"/>
                        </a:rPr>
                        <a:t>2</a:t>
                      </a:r>
                      <a:endParaRPr lang="ru-RU" sz="1200" b="1" i="0" u="none" strike="noStrike" dirty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R w="12700" cmpd="sng">
                      <a:noFill/>
                    </a:lnR>
                    <a:noFill/>
                  </a:tcPr>
                </a:tc>
              </a:tr>
              <a:tr h="232188"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3.6%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endParaRPr lang="ru-RU" sz="1200" b="1" i="0" u="none" strike="noStrike" dirty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US" sz="1200" b="1" i="0" u="none" strike="noStrike" dirty="0" smtClean="0">
                          <a:latin typeface="+mn-lt"/>
                          <a:cs typeface="Arial" pitchFamily="34" charset="0"/>
                        </a:rPr>
                        <a:t>4</a:t>
                      </a:r>
                      <a:endParaRPr lang="ru-RU" sz="1200" b="1" i="0" u="none" strike="noStrike" dirty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R w="12700" cmpd="sng">
                      <a:noFill/>
                    </a:lnR>
                    <a:noFill/>
                  </a:tcPr>
                </a:tc>
              </a:tr>
              <a:tr h="232188"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2.7%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endParaRPr lang="ru-RU" sz="1200" b="1" i="0" u="none" strike="noStrike" dirty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US" sz="1200" b="1" i="0" u="none" strike="noStrike" dirty="0" smtClean="0">
                          <a:latin typeface="+mn-lt"/>
                          <a:cs typeface="Arial" pitchFamily="34" charset="0"/>
                        </a:rPr>
                        <a:t>3</a:t>
                      </a:r>
                      <a:endParaRPr lang="ru-RU" sz="1200" b="1" i="0" u="none" strike="noStrike" dirty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R w="12700" cmpd="sng">
                      <a:noFill/>
                    </a:lnR>
                    <a:noFill/>
                  </a:tcPr>
                </a:tc>
              </a:tr>
              <a:tr h="232188"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2.5%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i="0" u="none" strike="noStrike" dirty="0" smtClean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 smtClean="0">
                          <a:latin typeface="+mn-lt"/>
                          <a:cs typeface="Arial" pitchFamily="34" charset="0"/>
                        </a:rPr>
                        <a:t>2</a:t>
                      </a:r>
                      <a:endParaRPr lang="ru-RU" sz="1200" b="1" i="0" u="none" strike="noStrike" dirty="0" smtClean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R w="12700" cmpd="sng">
                      <a:noFill/>
                    </a:lnR>
                    <a:noFill/>
                  </a:tcPr>
                </a:tc>
              </a:tr>
              <a:tr h="232188"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2.3%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i="0" u="none" strike="noStrike" dirty="0" smtClean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 smtClean="0">
                          <a:latin typeface="+mn-lt"/>
                          <a:cs typeface="Arial" pitchFamily="34" charset="0"/>
                        </a:rPr>
                        <a:t>3</a:t>
                      </a:r>
                      <a:endParaRPr lang="ru-RU" sz="1200" b="1" i="0" u="none" strike="noStrike" dirty="0" smtClean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R w="12700" cmpd="sng">
                      <a:noFill/>
                    </a:lnR>
                    <a:noFill/>
                  </a:tcPr>
                </a:tc>
              </a:tr>
              <a:tr h="232188"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2.2%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endParaRPr lang="ru-RU" sz="1200" b="1" i="0" u="none" strike="noStrike" dirty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US" sz="1200" b="1" i="0" u="none" strike="noStrike" dirty="0" smtClean="0">
                          <a:latin typeface="+mn-lt"/>
                          <a:cs typeface="Arial" pitchFamily="34" charset="0"/>
                        </a:rPr>
                        <a:t>6</a:t>
                      </a:r>
                      <a:endParaRPr lang="ru-RU" sz="1200" b="1" i="0" u="none" strike="noStrike" dirty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R w="12700" cmpd="sng">
                      <a:noFill/>
                    </a:lnR>
                    <a:noFill/>
                  </a:tcPr>
                </a:tc>
              </a:tr>
              <a:tr h="232188"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2.0%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endParaRPr lang="ru-RU" sz="1200" b="1" i="0" u="none" strike="noStrike" dirty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US" sz="1200" b="1" i="0" u="none" strike="noStrike" dirty="0" smtClean="0">
                          <a:latin typeface="+mn-lt"/>
                          <a:cs typeface="Arial" pitchFamily="34" charset="0"/>
                        </a:rPr>
                        <a:t>3</a:t>
                      </a:r>
                      <a:endParaRPr lang="ru-RU" sz="1200" b="1" i="0" u="none" strike="noStrike" dirty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R w="12700" cmpd="sng">
                      <a:noFill/>
                    </a:lnR>
                    <a:noFill/>
                  </a:tcPr>
                </a:tc>
              </a:tr>
              <a:tr h="232188"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2.0%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i="0" u="none" strike="noStrike" dirty="0" smtClean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 smtClean="0">
                          <a:latin typeface="+mn-lt"/>
                          <a:cs typeface="Arial" pitchFamily="34" charset="0"/>
                        </a:rPr>
                        <a:t>6</a:t>
                      </a:r>
                      <a:endParaRPr lang="ru-RU" sz="1200" b="1" i="0" u="none" strike="noStrike" dirty="0" smtClean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R w="12700" cmpd="sng">
                      <a:noFill/>
                    </a:lnR>
                    <a:noFill/>
                  </a:tcPr>
                </a:tc>
              </a:tr>
              <a:tr h="232188"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1.9%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i="0" u="none" strike="noStrike" dirty="0" smtClean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 smtClean="0">
                          <a:latin typeface="+mn-lt"/>
                          <a:cs typeface="Arial" pitchFamily="34" charset="0"/>
                        </a:rPr>
                        <a:t>3</a:t>
                      </a:r>
                      <a:endParaRPr lang="ru-RU" sz="1200" b="1" i="0" u="none" strike="noStrike" dirty="0" smtClean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R w="12700" cmpd="sng">
                      <a:noFill/>
                    </a:lnR>
                    <a:noFill/>
                  </a:tcPr>
                </a:tc>
              </a:tr>
              <a:tr h="232188"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1.9%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i="0" u="none" strike="noStrike" dirty="0" smtClean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 smtClean="0">
                          <a:latin typeface="+mn-lt"/>
                          <a:cs typeface="Arial" pitchFamily="34" charset="0"/>
                        </a:rPr>
                        <a:t>2</a:t>
                      </a:r>
                      <a:endParaRPr lang="ru-RU" sz="1200" b="1" i="0" u="none" strike="noStrike" dirty="0" smtClean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R w="12700" cmpd="sng">
                      <a:noFill/>
                    </a:lnR>
                    <a:noFill/>
                  </a:tcPr>
                </a:tc>
              </a:tr>
              <a:tr h="232188">
                <a:tc>
                  <a:txBody>
                    <a:bodyPr/>
                    <a:lstStyle/>
                    <a:p>
                      <a:pPr algn="ctr" fontAlgn="b">
                        <a:lnSpc>
                          <a:spcPct val="90000"/>
                        </a:lnSpc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1.9%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i="0" u="none" strike="noStrike" dirty="0" smtClean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 smtClean="0">
                          <a:latin typeface="+mn-lt"/>
                          <a:cs typeface="Arial" pitchFamily="34" charset="0"/>
                        </a:rPr>
                        <a:t>3</a:t>
                      </a:r>
                      <a:endParaRPr lang="ru-RU" sz="1200" b="1" i="0" u="none" strike="noStrike" dirty="0" smtClean="0">
                        <a:latin typeface="+mn-lt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R w="12700" cmpd="sng">
                      <a:noFill/>
                    </a:lnR>
                    <a:lnB w="12700" cmpd="sng">
                      <a:noFill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514018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4365605"/>
              </p:ext>
            </p:extLst>
          </p:nvPr>
        </p:nvGraphicFramePr>
        <p:xfrm>
          <a:off x="498518" y="2000216"/>
          <a:ext cx="7643342" cy="43997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2225" name="Заголовок 1"/>
          <p:cNvSpPr>
            <a:spLocks noGrp="1"/>
          </p:cNvSpPr>
          <p:nvPr>
            <p:ph type="title"/>
          </p:nvPr>
        </p:nvSpPr>
        <p:spPr>
          <a:xfrm>
            <a:off x="498474" y="-162404"/>
            <a:ext cx="7556313" cy="995082"/>
          </a:xfrm>
        </p:spPr>
        <p:txBody>
          <a:bodyPr>
            <a:normAutofit/>
          </a:bodyPr>
          <a:lstStyle/>
          <a:p>
            <a:r>
              <a:rPr lang="ru-RU" dirty="0" smtClean="0"/>
              <a:t>Активная аудитория сайтов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98518" y="832678"/>
            <a:ext cx="7558960" cy="774700"/>
          </a:xfrm>
        </p:spPr>
        <p:txBody>
          <a:bodyPr/>
          <a:lstStyle/>
          <a:p>
            <a:r>
              <a:rPr lang="ru-RU" dirty="0" smtClean="0"/>
              <a:t>Среднее количество дней/заходов в месяц, среднее время на сайте в сутки, средняя аудитория в сутки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832599" y="2012162"/>
            <a:ext cx="1452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"/>
            <a:r>
              <a:rPr lang="ru-RU" dirty="0" err="1" smtClean="0"/>
              <a:t>Vkontakte.ru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566160" y="2443758"/>
            <a:ext cx="1005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"/>
            <a:r>
              <a:rPr lang="ru-RU" dirty="0"/>
              <a:t> </a:t>
            </a:r>
            <a:r>
              <a:rPr lang="en-US" dirty="0" smtClean="0"/>
              <a:t>Mail</a:t>
            </a:r>
            <a:r>
              <a:rPr lang="pl-PL" dirty="0" smtClean="0"/>
              <a:t>.</a:t>
            </a:r>
            <a:r>
              <a:rPr lang="pl-PL" dirty="0" err="1" smtClean="0"/>
              <a:t>ru</a:t>
            </a:r>
            <a:endParaRPr lang="pl-PL" dirty="0"/>
          </a:p>
        </p:txBody>
      </p:sp>
      <p:sp>
        <p:nvSpPr>
          <p:cNvPr id="15" name="TextBox 14"/>
          <p:cNvSpPr txBox="1"/>
          <p:nvPr/>
        </p:nvSpPr>
        <p:spPr>
          <a:xfrm>
            <a:off x="4572001" y="2903656"/>
            <a:ext cx="1879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"/>
            <a:r>
              <a:rPr lang="pl-PL" dirty="0" err="1"/>
              <a:t>Odnoklassniki.ru</a:t>
            </a:r>
            <a:endParaRPr lang="pl-PL" dirty="0"/>
          </a:p>
        </p:txBody>
      </p:sp>
      <p:sp>
        <p:nvSpPr>
          <p:cNvPr id="16" name="TextBox 15"/>
          <p:cNvSpPr txBox="1"/>
          <p:nvPr/>
        </p:nvSpPr>
        <p:spPr>
          <a:xfrm>
            <a:off x="2611118" y="2074426"/>
            <a:ext cx="1127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"/>
            <a:r>
              <a:rPr lang="ru-RU" dirty="0"/>
              <a:t> </a:t>
            </a:r>
            <a:r>
              <a:rPr lang="ru-RU" dirty="0" smtClean="0"/>
              <a:t>Яндекс</a:t>
            </a:r>
            <a:endParaRPr lang="pl-PL" dirty="0"/>
          </a:p>
        </p:txBody>
      </p:sp>
      <p:sp>
        <p:nvSpPr>
          <p:cNvPr id="17" name="TextBox 16"/>
          <p:cNvSpPr txBox="1"/>
          <p:nvPr/>
        </p:nvSpPr>
        <p:spPr>
          <a:xfrm>
            <a:off x="1831607" y="3765629"/>
            <a:ext cx="1148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"/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en-US" dirty="0" smtClean="0"/>
              <a:t>Google</a:t>
            </a:r>
            <a:endParaRPr lang="pl-PL" dirty="0"/>
          </a:p>
        </p:txBody>
      </p:sp>
      <p:sp>
        <p:nvSpPr>
          <p:cNvPr id="18" name="TextBox 17"/>
          <p:cNvSpPr txBox="1"/>
          <p:nvPr/>
        </p:nvSpPr>
        <p:spPr>
          <a:xfrm>
            <a:off x="2286000" y="4154269"/>
            <a:ext cx="1188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"/>
            <a:r>
              <a:rPr lang="ru-RU" dirty="0"/>
              <a:t> </a:t>
            </a:r>
            <a:r>
              <a:rPr lang="en-US" dirty="0" smtClean="0"/>
              <a:t>Rambler</a:t>
            </a:r>
            <a:endParaRPr lang="pl-PL" dirty="0"/>
          </a:p>
        </p:txBody>
      </p:sp>
      <p:sp>
        <p:nvSpPr>
          <p:cNvPr id="19" name="TextBox 18"/>
          <p:cNvSpPr txBox="1"/>
          <p:nvPr/>
        </p:nvSpPr>
        <p:spPr>
          <a:xfrm>
            <a:off x="2489200" y="5043924"/>
            <a:ext cx="16713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"/>
            <a:r>
              <a:rPr lang="ru-RU" dirty="0"/>
              <a:t> </a:t>
            </a:r>
            <a:r>
              <a:rPr lang="en-US" dirty="0" err="1" smtClean="0"/>
              <a:t>Youtube.com</a:t>
            </a:r>
            <a:endParaRPr lang="pl-PL" dirty="0"/>
          </a:p>
        </p:txBody>
      </p:sp>
      <p:sp>
        <p:nvSpPr>
          <p:cNvPr id="20" name="TextBox 19"/>
          <p:cNvSpPr txBox="1"/>
          <p:nvPr/>
        </p:nvSpPr>
        <p:spPr>
          <a:xfrm>
            <a:off x="1480565" y="4674592"/>
            <a:ext cx="1537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"/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en-US" dirty="0" err="1" smtClean="0"/>
              <a:t>Gismeteo.ru</a:t>
            </a:r>
            <a:endParaRPr lang="pl-PL" dirty="0"/>
          </a:p>
        </p:txBody>
      </p:sp>
      <p:sp>
        <p:nvSpPr>
          <p:cNvPr id="21" name="TextBox 20"/>
          <p:cNvSpPr txBox="1"/>
          <p:nvPr/>
        </p:nvSpPr>
        <p:spPr>
          <a:xfrm>
            <a:off x="2067559" y="5592326"/>
            <a:ext cx="1176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"/>
            <a:r>
              <a:rPr lang="ru-RU" dirty="0"/>
              <a:t> </a:t>
            </a:r>
            <a:r>
              <a:rPr lang="en-US" dirty="0" smtClean="0"/>
              <a:t>Facebook</a:t>
            </a:r>
            <a:endParaRPr lang="pl-PL" dirty="0"/>
          </a:p>
        </p:txBody>
      </p:sp>
      <p:cxnSp>
        <p:nvCxnSpPr>
          <p:cNvPr id="52239" name="Соединительная линия уступом 52238"/>
          <p:cNvCxnSpPr/>
          <p:nvPr/>
        </p:nvCxnSpPr>
        <p:spPr>
          <a:xfrm rot="16200000" flipH="1">
            <a:off x="1757376" y="5374453"/>
            <a:ext cx="476770" cy="328307"/>
          </a:xfrm>
          <a:prstGeom prst="bentConnector3">
            <a:avLst>
              <a:gd name="adj1" fmla="val 100737"/>
            </a:avLst>
          </a:prstGeom>
          <a:ln>
            <a:solidFill>
              <a:srgbClr val="E2751D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125082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Название 21"/>
          <p:cNvSpPr>
            <a:spLocks noGrp="1"/>
          </p:cNvSpPr>
          <p:nvPr>
            <p:ph type="title"/>
          </p:nvPr>
        </p:nvSpPr>
        <p:spPr>
          <a:xfrm>
            <a:off x="498474" y="353546"/>
            <a:ext cx="7556313" cy="995082"/>
          </a:xfrm>
        </p:spPr>
        <p:txBody>
          <a:bodyPr/>
          <a:lstStyle/>
          <a:p>
            <a:r>
              <a:rPr lang="ru-RU" dirty="0" smtClean="0"/>
              <a:t>Что делают в сети пользователи в разных странах</a:t>
            </a:r>
            <a:endParaRPr lang="ru-RU" dirty="0"/>
          </a:p>
        </p:txBody>
      </p:sp>
      <p:graphicFrame>
        <p:nvGraphicFramePr>
          <p:cNvPr id="27" name="Содержимое 2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165126096"/>
              </p:ext>
            </p:extLst>
          </p:nvPr>
        </p:nvGraphicFramePr>
        <p:xfrm>
          <a:off x="1209042" y="1981200"/>
          <a:ext cx="6879426" cy="406545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02594"/>
                <a:gridCol w="729472"/>
                <a:gridCol w="729472"/>
                <a:gridCol w="729472"/>
                <a:gridCol w="729472"/>
                <a:gridCol w="729472"/>
                <a:gridCol w="729472"/>
              </a:tblGrid>
              <a:tr h="721360"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b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200" u="none" strike="noStrike" dirty="0" err="1">
                          <a:effectLst/>
                          <a:latin typeface="+mn-lt"/>
                        </a:rPr>
                        <a:t>Russia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b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n-US" sz="1200" u="none" strike="noStrike" dirty="0">
                          <a:effectLst/>
                          <a:latin typeface="+mn-lt"/>
                        </a:rPr>
                        <a:t>Germany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b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200" u="none" strike="noStrike">
                          <a:effectLst/>
                          <a:latin typeface="+mn-lt"/>
                        </a:rPr>
                        <a:t>USA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b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200" u="none" strike="noStrike">
                          <a:effectLst/>
                          <a:latin typeface="+mn-lt"/>
                        </a:rPr>
                        <a:t>China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b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200" u="none" strike="noStrike" dirty="0" err="1">
                          <a:effectLst/>
                          <a:latin typeface="+mn-lt"/>
                        </a:rPr>
                        <a:t>India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b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hr-HR" sz="1200" u="none" strike="noStrike" dirty="0">
                          <a:effectLst/>
                          <a:latin typeface="+mn-lt"/>
                        </a:rPr>
                        <a:t>Brazil</a:t>
                      </a:r>
                      <a:endParaRPr lang="hr-HR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b"/>
                </a:tc>
              </a:tr>
              <a:tr h="557349"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Социальные медиа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85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61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>
                          <a:effectLst/>
                          <a:latin typeface="+mn-lt"/>
                        </a:rPr>
                        <a:t>70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>
                          <a:effectLst/>
                          <a:latin typeface="+mn-lt"/>
                        </a:rPr>
                        <a:t>87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>
                          <a:effectLst/>
                          <a:latin typeface="+mn-lt"/>
                        </a:rPr>
                        <a:t>69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85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</a:tr>
              <a:tr h="557349"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Образование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76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75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>
                          <a:effectLst/>
                          <a:latin typeface="+mn-lt"/>
                        </a:rPr>
                        <a:t>75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>
                          <a:effectLst/>
                          <a:latin typeface="+mn-lt"/>
                        </a:rPr>
                        <a:t>88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>
                          <a:effectLst/>
                          <a:latin typeface="+mn-lt"/>
                        </a:rPr>
                        <a:t>71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90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</a:tr>
              <a:tr h="557349"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ru-RU" sz="1800" u="none" strike="noStrike">
                          <a:effectLst/>
                          <a:latin typeface="+mn-lt"/>
                        </a:rPr>
                        <a:t>Шоппинг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>
                          <a:effectLst/>
                          <a:latin typeface="+mn-lt"/>
                        </a:rPr>
                        <a:t>21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>
                          <a:effectLst/>
                          <a:latin typeface="+mn-lt"/>
                        </a:rPr>
                        <a:t>43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>
                          <a:effectLst/>
                          <a:latin typeface="+mn-lt"/>
                        </a:rPr>
                        <a:t>38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50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>
                          <a:effectLst/>
                          <a:latin typeface="+mn-lt"/>
                        </a:rPr>
                        <a:t>22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>
                          <a:effectLst/>
                          <a:latin typeface="+mn-lt"/>
                        </a:rPr>
                        <a:t>30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</a:tr>
              <a:tr h="557349"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Новости, погода, спорт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>
                          <a:effectLst/>
                          <a:latin typeface="+mn-lt"/>
                        </a:rPr>
                        <a:t>92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81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>
                          <a:effectLst/>
                          <a:latin typeface="+mn-lt"/>
                        </a:rPr>
                        <a:t>83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96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64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>
                          <a:effectLst/>
                          <a:latin typeface="+mn-lt"/>
                        </a:rPr>
                        <a:t>91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</a:tr>
              <a:tr h="557349"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ru-RU" sz="1800" u="none" strike="noStrike">
                          <a:effectLst/>
                          <a:latin typeface="+mn-lt"/>
                        </a:rPr>
                        <a:t>Мультимедиа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>
                          <a:effectLst/>
                          <a:latin typeface="+mn-lt"/>
                        </a:rPr>
                        <a:t>82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>
                          <a:effectLst/>
                          <a:latin typeface="+mn-lt"/>
                        </a:rPr>
                        <a:t>63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>
                          <a:effectLst/>
                          <a:latin typeface="+mn-lt"/>
                        </a:rPr>
                        <a:t>61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92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75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84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</a:tr>
              <a:tr h="557349"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Онлайн игры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54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>
                          <a:effectLst/>
                          <a:latin typeface="+mn-lt"/>
                        </a:rPr>
                        <a:t>40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>
                          <a:effectLst/>
                          <a:latin typeface="+mn-lt"/>
                        </a:rPr>
                        <a:t>47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>
                          <a:effectLst/>
                          <a:latin typeface="+mn-lt"/>
                        </a:rPr>
                        <a:t>72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49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800" u="none" strike="noStrike" dirty="0">
                          <a:effectLst/>
                          <a:latin typeface="+mn-lt"/>
                        </a:rPr>
                        <a:t>54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4204" marR="14204" marT="12700" marB="0" anchor="ctr"/>
                </a:tc>
              </a:tr>
            </a:tbl>
          </a:graphicData>
        </a:graphic>
      </p:graphicFrame>
      <p:sp>
        <p:nvSpPr>
          <p:cNvPr id="24" name="Текст 23"/>
          <p:cNvSpPr>
            <a:spLocks noGrp="1"/>
          </p:cNvSpPr>
          <p:nvPr>
            <p:ph type="body" sz="half" idx="2"/>
          </p:nvPr>
        </p:nvSpPr>
        <p:spPr>
          <a:xfrm>
            <a:off x="498518" y="1348628"/>
            <a:ext cx="7558960" cy="774700"/>
          </a:xfrm>
        </p:spPr>
        <p:txBody>
          <a:bodyPr/>
          <a:lstStyle/>
          <a:p>
            <a:r>
              <a:rPr lang="ru-RU" dirty="0" smtClean="0"/>
              <a:t>Процент </a:t>
            </a:r>
            <a:r>
              <a:rPr lang="ru-RU" dirty="0" err="1" smtClean="0"/>
              <a:t>интернет-пользователей</a:t>
            </a:r>
            <a:r>
              <a:rPr lang="ru-RU" dirty="0" smtClean="0"/>
              <a:t> в стране, которые совершают действие 1+ раз в неделю, 2010</a:t>
            </a:r>
            <a:endParaRPr lang="ru-RU" dirty="0"/>
          </a:p>
        </p:txBody>
      </p:sp>
      <p:sp>
        <p:nvSpPr>
          <p:cNvPr id="23" name="Текст 2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ru-RU" sz="1100" dirty="0" smtClean="0">
                <a:cs typeface="Arial" pitchFamily="34" charset="0"/>
              </a:rPr>
              <a:t>Источник: </a:t>
            </a:r>
            <a:r>
              <a:rPr lang="en-US" sz="1100" dirty="0" smtClean="0">
                <a:cs typeface="Arial" pitchFamily="34" charset="0"/>
              </a:rPr>
              <a:t>TNS Digital life</a:t>
            </a:r>
            <a:r>
              <a:rPr lang="ru-RU" sz="1100" dirty="0" smtClean="0">
                <a:cs typeface="Arial" pitchFamily="34" charset="0"/>
              </a:rPr>
              <a:t> 2010</a:t>
            </a:r>
            <a:r>
              <a:rPr lang="en-US" sz="1100" dirty="0" smtClean="0">
                <a:cs typeface="Arial" pitchFamily="34" charset="0"/>
              </a:rPr>
              <a:t>,</a:t>
            </a:r>
            <a:r>
              <a:rPr lang="ru-RU" sz="1100" dirty="0" smtClean="0">
                <a:cs typeface="Arial" pitchFamily="34" charset="0"/>
              </a:rPr>
              <a:t> онлайн</a:t>
            </a:r>
            <a:r>
              <a:rPr lang="en-US" sz="1100" dirty="0" smtClean="0">
                <a:cs typeface="Arial" pitchFamily="34" charset="0"/>
              </a:rPr>
              <a:t> </a:t>
            </a:r>
            <a:r>
              <a:rPr lang="ru-RU" sz="1100" dirty="0" smtClean="0">
                <a:cs typeface="Arial" pitchFamily="34" charset="0"/>
              </a:rPr>
              <a:t/>
            </a:r>
            <a:br>
              <a:rPr lang="ru-RU" sz="1100" dirty="0" smtClean="0">
                <a:cs typeface="Arial" pitchFamily="34" charset="0"/>
              </a:rPr>
            </a:br>
            <a:r>
              <a:rPr lang="ru-RU" sz="1100" dirty="0" smtClean="0">
                <a:cs typeface="Arial" pitchFamily="34" charset="0"/>
              </a:rPr>
              <a:t>опрос 48 800 интернет пользователей в 45 странах</a:t>
            </a:r>
            <a:endParaRPr lang="ru-RU" sz="1100" dirty="0">
              <a:cs typeface="Arial" pitchFamily="34" charset="0"/>
            </a:endParaRPr>
          </a:p>
        </p:txBody>
      </p:sp>
      <p:pic>
        <p:nvPicPr>
          <p:cNvPr id="107" name="Picture 13" descr="Z:\Technology\Joe and Sam\Digital Life 2010\Commerical Planning\Marketing\Design\icons-Categories-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246" y="5541437"/>
            <a:ext cx="395998" cy="395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" name="Picture 15" descr="Z:\Technology\Joe and Sam\Digital Life 2010\Commerical Planning\Marketing\Design\icons-Categories-0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246" y="2808737"/>
            <a:ext cx="395998" cy="395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" name="Picture 16" descr="Z:\Technology\Joe and Sam\Digital Life 2010\Commerical Planning\Marketing\Design\icons-Categories-03.png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3246" y="3355277"/>
            <a:ext cx="431998" cy="395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" name="Picture 19" descr="Z:\Technology\Joe and Sam\Digital Life 2010\Commerical Planning\Marketing\Design\icons-Categories-0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246" y="3901817"/>
            <a:ext cx="395998" cy="395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" name="Picture 21" descr="Z:\Technology\Joe and Sam\Digital Life 2010\Commerical Planning\Marketing\Design\icons-Categories-08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1246" y="4448357"/>
            <a:ext cx="395998" cy="395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" name="Picture 23" descr="Z:\Technology\Joe and Sam\Digital Life 2010\Commerical Planning\Marketing\Design\icons-Categories-1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5246" y="4994897"/>
            <a:ext cx="467998" cy="395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1" name="Группа 80"/>
          <p:cNvGrpSpPr>
            <a:grpSpLocks noChangeAspect="1"/>
          </p:cNvGrpSpPr>
          <p:nvPr/>
        </p:nvGrpSpPr>
        <p:grpSpPr>
          <a:xfrm>
            <a:off x="4716016" y="6381328"/>
            <a:ext cx="3882825" cy="359997"/>
            <a:chOff x="3500438" y="6286499"/>
            <a:chExt cx="5435999" cy="504000"/>
          </a:xfrm>
        </p:grpSpPr>
        <p:sp>
          <p:nvSpPr>
            <p:cNvPr id="82" name="Snip Diagonal Corner Rectangle 20"/>
            <p:cNvSpPr/>
            <p:nvPr/>
          </p:nvSpPr>
          <p:spPr>
            <a:xfrm flipH="1">
              <a:off x="3500438" y="6286499"/>
              <a:ext cx="5435999" cy="504000"/>
            </a:xfrm>
            <a:prstGeom prst="snip2DiagRect">
              <a:avLst/>
            </a:prstGeom>
            <a:solidFill>
              <a:schemeClr val="tx1"/>
            </a:solidFill>
            <a:ln>
              <a:solidFill>
                <a:srgbClr val="FF0099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pic>
          <p:nvPicPr>
            <p:cNvPr id="83" name="Picture 21" descr="DLfromTNS_white.png"/>
            <p:cNvPicPr>
              <a:picLocks noChangeAspect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652212" y="6390499"/>
              <a:ext cx="1678359" cy="32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4" name="Picture 22" descr="World Simple.png"/>
            <p:cNvPicPr>
              <a:picLocks noChangeAspect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891053" y="6358499"/>
              <a:ext cx="770915" cy="32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6" name="Grafik 10" descr="Brazil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514788" y="1969990"/>
            <a:ext cx="539999" cy="539999"/>
          </a:xfrm>
          <a:prstGeom prst="rect">
            <a:avLst/>
          </a:prstGeom>
        </p:spPr>
      </p:pic>
      <p:pic>
        <p:nvPicPr>
          <p:cNvPr id="87" name="Grafik 10" descr="China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022581" y="1969990"/>
            <a:ext cx="539999" cy="539999"/>
          </a:xfrm>
          <a:prstGeom prst="rect">
            <a:avLst/>
          </a:prstGeom>
        </p:spPr>
      </p:pic>
      <p:pic>
        <p:nvPicPr>
          <p:cNvPr id="89" name="Grafik 10" descr="Germany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530373" y="1969990"/>
            <a:ext cx="539999" cy="539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" name="Grafik 10" descr="India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6768685" y="1969990"/>
            <a:ext cx="539999" cy="539999"/>
          </a:xfrm>
          <a:prstGeom prst="rect">
            <a:avLst/>
          </a:prstGeom>
        </p:spPr>
      </p:pic>
      <p:pic>
        <p:nvPicPr>
          <p:cNvPr id="91" name="Grafik 10" descr="Russia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3784269" y="1969990"/>
            <a:ext cx="539999" cy="539999"/>
          </a:xfrm>
          <a:prstGeom prst="rect">
            <a:avLst/>
          </a:prstGeom>
        </p:spPr>
      </p:pic>
      <p:pic>
        <p:nvPicPr>
          <p:cNvPr id="94" name="Grafik 10" descr="United-States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5276477" y="1969990"/>
            <a:ext cx="539999" cy="539999"/>
          </a:xfrm>
          <a:prstGeom prst="rect">
            <a:avLst/>
          </a:prstGeom>
        </p:spPr>
      </p:pic>
      <p:sp>
        <p:nvSpPr>
          <p:cNvPr id="34" name="Овал 33"/>
          <p:cNvSpPr>
            <a:spLocks noChangeAspect="1"/>
          </p:cNvSpPr>
          <p:nvPr/>
        </p:nvSpPr>
        <p:spPr>
          <a:xfrm>
            <a:off x="3814749" y="2788417"/>
            <a:ext cx="467999" cy="439161"/>
          </a:xfrm>
          <a:prstGeom prst="ellipse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Овал 121"/>
          <p:cNvSpPr>
            <a:spLocks noChangeAspect="1"/>
          </p:cNvSpPr>
          <p:nvPr/>
        </p:nvSpPr>
        <p:spPr>
          <a:xfrm>
            <a:off x="6012421" y="2788417"/>
            <a:ext cx="467999" cy="439161"/>
          </a:xfrm>
          <a:prstGeom prst="ellipse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Овал 122"/>
          <p:cNvSpPr>
            <a:spLocks noChangeAspect="1"/>
          </p:cNvSpPr>
          <p:nvPr/>
        </p:nvSpPr>
        <p:spPr>
          <a:xfrm>
            <a:off x="7504628" y="2788417"/>
            <a:ext cx="467999" cy="439161"/>
          </a:xfrm>
          <a:prstGeom prst="ellipse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Овал 123"/>
          <p:cNvSpPr>
            <a:spLocks noChangeAspect="1"/>
          </p:cNvSpPr>
          <p:nvPr/>
        </p:nvSpPr>
        <p:spPr>
          <a:xfrm>
            <a:off x="6023243" y="3334957"/>
            <a:ext cx="467999" cy="439161"/>
          </a:xfrm>
          <a:prstGeom prst="ellipse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Овал 125"/>
          <p:cNvSpPr>
            <a:spLocks noChangeAspect="1"/>
          </p:cNvSpPr>
          <p:nvPr/>
        </p:nvSpPr>
        <p:spPr>
          <a:xfrm>
            <a:off x="7504628" y="3288491"/>
            <a:ext cx="467999" cy="439161"/>
          </a:xfrm>
          <a:prstGeom prst="ellipse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Овал 126"/>
          <p:cNvSpPr>
            <a:spLocks noChangeAspect="1"/>
          </p:cNvSpPr>
          <p:nvPr/>
        </p:nvSpPr>
        <p:spPr>
          <a:xfrm>
            <a:off x="6012421" y="3901817"/>
            <a:ext cx="467999" cy="439161"/>
          </a:xfrm>
          <a:prstGeom prst="ellipse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8" name="Овал 127"/>
          <p:cNvSpPr>
            <a:spLocks noChangeAspect="1"/>
          </p:cNvSpPr>
          <p:nvPr/>
        </p:nvSpPr>
        <p:spPr>
          <a:xfrm>
            <a:off x="4572425" y="3875914"/>
            <a:ext cx="467999" cy="439161"/>
          </a:xfrm>
          <a:prstGeom prst="ellipse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Овал 129"/>
          <p:cNvSpPr>
            <a:spLocks noChangeAspect="1"/>
          </p:cNvSpPr>
          <p:nvPr/>
        </p:nvSpPr>
        <p:spPr>
          <a:xfrm>
            <a:off x="6768685" y="4448357"/>
            <a:ext cx="467999" cy="43916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Овал 130"/>
          <p:cNvSpPr>
            <a:spLocks noChangeAspect="1"/>
          </p:cNvSpPr>
          <p:nvPr/>
        </p:nvSpPr>
        <p:spPr>
          <a:xfrm>
            <a:off x="6012421" y="4994897"/>
            <a:ext cx="467999" cy="439161"/>
          </a:xfrm>
          <a:prstGeom prst="ellipse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Овал 131"/>
          <p:cNvSpPr>
            <a:spLocks noChangeAspect="1"/>
          </p:cNvSpPr>
          <p:nvPr/>
        </p:nvSpPr>
        <p:spPr>
          <a:xfrm>
            <a:off x="3820269" y="4994897"/>
            <a:ext cx="467999" cy="439161"/>
          </a:xfrm>
          <a:prstGeom prst="ellipse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Овал 132"/>
          <p:cNvSpPr>
            <a:spLocks noChangeAspect="1"/>
          </p:cNvSpPr>
          <p:nvPr/>
        </p:nvSpPr>
        <p:spPr>
          <a:xfrm>
            <a:off x="6017941" y="5541437"/>
            <a:ext cx="467999" cy="439161"/>
          </a:xfrm>
          <a:prstGeom prst="ellipse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Овал 133"/>
          <p:cNvSpPr>
            <a:spLocks noChangeAspect="1"/>
          </p:cNvSpPr>
          <p:nvPr/>
        </p:nvSpPr>
        <p:spPr>
          <a:xfrm>
            <a:off x="7510148" y="4994897"/>
            <a:ext cx="467999" cy="439161"/>
          </a:xfrm>
          <a:prstGeom prst="ellipse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7" name="Овал 146"/>
          <p:cNvSpPr>
            <a:spLocks noChangeAspect="1"/>
          </p:cNvSpPr>
          <p:nvPr/>
        </p:nvSpPr>
        <p:spPr>
          <a:xfrm>
            <a:off x="4572425" y="5573711"/>
            <a:ext cx="467999" cy="43916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8" name="Овал 147"/>
          <p:cNvSpPr>
            <a:spLocks noChangeAspect="1"/>
          </p:cNvSpPr>
          <p:nvPr/>
        </p:nvSpPr>
        <p:spPr>
          <a:xfrm>
            <a:off x="6768685" y="3875914"/>
            <a:ext cx="467999" cy="43916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2" name="Овал 151"/>
          <p:cNvSpPr>
            <a:spLocks noChangeAspect="1"/>
          </p:cNvSpPr>
          <p:nvPr/>
        </p:nvSpPr>
        <p:spPr>
          <a:xfrm>
            <a:off x="3828662" y="3901817"/>
            <a:ext cx="467999" cy="43916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TextBox 95"/>
          <p:cNvSpPr txBox="1"/>
          <p:nvPr/>
        </p:nvSpPr>
        <p:spPr>
          <a:xfrm>
            <a:off x="253391" y="2774443"/>
            <a:ext cx="8063009" cy="4679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57" name="TextBox 156"/>
          <p:cNvSpPr txBox="1"/>
          <p:nvPr/>
        </p:nvSpPr>
        <p:spPr>
          <a:xfrm>
            <a:off x="253391" y="3274648"/>
            <a:ext cx="8063009" cy="57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61" name="TextBox 160"/>
          <p:cNvSpPr txBox="1"/>
          <p:nvPr/>
        </p:nvSpPr>
        <p:spPr>
          <a:xfrm>
            <a:off x="253391" y="3864047"/>
            <a:ext cx="8063009" cy="5039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62" name="TextBox 161"/>
          <p:cNvSpPr txBox="1"/>
          <p:nvPr/>
        </p:nvSpPr>
        <p:spPr>
          <a:xfrm>
            <a:off x="253391" y="4431081"/>
            <a:ext cx="8063009" cy="5039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66" name="TextBox 165"/>
          <p:cNvSpPr txBox="1"/>
          <p:nvPr/>
        </p:nvSpPr>
        <p:spPr>
          <a:xfrm>
            <a:off x="253391" y="4977621"/>
            <a:ext cx="8063009" cy="5039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70" name="TextBox 169"/>
          <p:cNvSpPr txBox="1"/>
          <p:nvPr/>
        </p:nvSpPr>
        <p:spPr>
          <a:xfrm>
            <a:off x="253391" y="5522911"/>
            <a:ext cx="8063009" cy="5039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697714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  <p:bldP spid="157" grpId="0" animBg="1"/>
      <p:bldP spid="161" grpId="0" animBg="1"/>
      <p:bldP spid="162" grpId="0" animBg="1"/>
      <p:bldP spid="166" grpId="0" animBg="1"/>
      <p:bldP spid="17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Мобильный интернет</a:t>
            </a:r>
            <a:endParaRPr lang="ru-RU" sz="4000" dirty="0"/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4294967295"/>
          </p:nvPr>
        </p:nvSpPr>
        <p:spPr>
          <a:xfrm>
            <a:off x="8175625" y="5962650"/>
            <a:ext cx="968375" cy="365125"/>
          </a:xfrm>
        </p:spPr>
        <p:txBody>
          <a:bodyPr/>
          <a:lstStyle/>
          <a:p>
            <a:fld id="{8A4431D5-1B33-458B-8AFD-CECCB0FA18CB}" type="slidenum">
              <a:rPr kumimoji="0" lang="ru-RU" smtClean="0">
                <a:solidFill>
                  <a:srgbClr val="FFFFFF"/>
                </a:solidFill>
              </a:rPr>
              <a:pPr/>
              <a:t>15</a:t>
            </a:fld>
            <a:endParaRPr kumimoji="0" lang="ru-RU"/>
          </a:p>
        </p:txBody>
      </p:sp>
      <p:pic>
        <p:nvPicPr>
          <p:cNvPr id="19" name="Рисунок 18" descr="shutterstock_10100644.jpg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584" r="15584"/>
          <a:stretch>
            <a:fillRect/>
          </a:stretch>
        </p:blipFill>
        <p:spPr/>
      </p:pic>
      <p:pic>
        <p:nvPicPr>
          <p:cNvPr id="25" name="Рисунок 24" descr="shutterstock_41510509.jpg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584" r="15584"/>
          <a:stretch>
            <a:fillRect/>
          </a:stretch>
        </p:blipFill>
        <p:spPr/>
      </p:pic>
    </p:spTree>
    <p:extLst>
      <p:ext uri="{BB962C8B-B14F-4D97-AF65-F5344CB8AC3E}">
        <p14:creationId xmlns="" xmlns:p14="http://schemas.microsoft.com/office/powerpoint/2010/main" val="7113607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98474" y="-174279"/>
            <a:ext cx="7807326" cy="995082"/>
          </a:xfrm>
        </p:spPr>
        <p:txBody>
          <a:bodyPr/>
          <a:lstStyle/>
          <a:p>
            <a:r>
              <a:rPr lang="ru-RU" dirty="0" smtClean="0"/>
              <a:t>Пользователи смартфонов в России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half" idx="2"/>
          </p:nvPr>
        </p:nvSpPr>
        <p:spPr>
          <a:xfrm>
            <a:off x="498518" y="903928"/>
            <a:ext cx="7558960" cy="774700"/>
          </a:xfrm>
        </p:spPr>
        <p:txBody>
          <a:bodyPr/>
          <a:lstStyle/>
          <a:p>
            <a:r>
              <a:rPr lang="en-US" dirty="0" smtClean="0"/>
              <a:t>TNS Marketing Index</a:t>
            </a:r>
            <a:r>
              <a:rPr lang="ru-RU" dirty="0" smtClean="0"/>
              <a:t>, 2010_2, Россия 100 000+, 16+ лет, офлайн анкетирование населения по месту жительства, наличие телефона данной марки указано в % от населения.</a:t>
            </a:r>
            <a:endParaRPr lang="ru-RU" dirty="0"/>
          </a:p>
        </p:txBody>
      </p:sp>
      <p:graphicFrame>
        <p:nvGraphicFramePr>
          <p:cNvPr id="7" name="Содержимое 10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903644416"/>
              </p:ext>
            </p:extLst>
          </p:nvPr>
        </p:nvGraphicFramePr>
        <p:xfrm>
          <a:off x="556807" y="2801625"/>
          <a:ext cx="3816920" cy="39604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Прямоугольная выноска 8"/>
          <p:cNvSpPr/>
          <p:nvPr/>
        </p:nvSpPr>
        <p:spPr>
          <a:xfrm>
            <a:off x="556807" y="1981200"/>
            <a:ext cx="8064896" cy="632546"/>
          </a:xfrm>
          <a:prstGeom prst="wedgeRectCallout">
            <a:avLst>
              <a:gd name="adj1" fmla="val -27620"/>
              <a:gd name="adj2" fmla="val 44920"/>
            </a:avLst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Смартфоны есть у </a:t>
            </a:r>
            <a:r>
              <a:rPr lang="ru-RU" sz="2400" b="1" dirty="0" smtClean="0">
                <a:solidFill>
                  <a:schemeClr val="tx1"/>
                </a:solidFill>
              </a:rPr>
              <a:t>11% </a:t>
            </a:r>
            <a:r>
              <a:rPr lang="ru-RU" sz="2400" dirty="0" smtClean="0">
                <a:solidFill>
                  <a:schemeClr val="tx1"/>
                </a:solidFill>
              </a:rPr>
              <a:t>россиян 16+ лет (6.3 млн. чел.)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77287" y="2822821"/>
            <a:ext cx="37616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Владельцы смартфонов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661263" y="3593713"/>
            <a:ext cx="4211960" cy="2708434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65113" indent="-457200" fontAlgn="base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Font typeface="+mj-lt"/>
              <a:buAutoNum type="arabicPeriod"/>
              <a:defRPr/>
            </a:pPr>
            <a:r>
              <a:rPr lang="ru-RU" sz="2000" dirty="0" smtClean="0"/>
              <a:t>Мужчины </a:t>
            </a:r>
            <a:r>
              <a:rPr lang="en-US" sz="2000" dirty="0" smtClean="0"/>
              <a:t>25</a:t>
            </a:r>
            <a:r>
              <a:rPr lang="ru-RU" sz="2000" dirty="0" smtClean="0"/>
              <a:t>-44 лет (29%)</a:t>
            </a:r>
          </a:p>
          <a:p>
            <a:pPr marL="627063" lvl="1" indent="-180975" fontAlgn="base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/>
            </a:pPr>
            <a:r>
              <a:rPr lang="ru-RU" sz="2000" dirty="0" smtClean="0"/>
              <a:t>Владельцы бизнеса</a:t>
            </a:r>
          </a:p>
          <a:p>
            <a:pPr marL="627063" lvl="1" indent="-180975" fontAlgn="base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/>
            </a:pPr>
            <a:r>
              <a:rPr lang="ru-RU" sz="2000" dirty="0" smtClean="0"/>
              <a:t>Руководители </a:t>
            </a:r>
          </a:p>
          <a:p>
            <a:pPr marL="627063" lvl="1" indent="-180975" fontAlgn="base"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Wingdings" pitchFamily="2" charset="2"/>
              <a:buChar char="§"/>
              <a:defRPr/>
            </a:pPr>
            <a:r>
              <a:rPr lang="ru-RU" sz="2000" dirty="0" smtClean="0"/>
              <a:t>Специалисты в </a:t>
            </a:r>
            <a:r>
              <a:rPr lang="ru-RU" sz="2000" dirty="0" err="1" smtClean="0"/>
              <a:t>небюджетных</a:t>
            </a:r>
            <a:r>
              <a:rPr lang="ru-RU" sz="2000" dirty="0" smtClean="0"/>
              <a:t> организациях</a:t>
            </a:r>
          </a:p>
          <a:p>
            <a:pPr marL="265113" indent="-457200" fontAlgn="base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Font typeface="+mj-lt"/>
              <a:buAutoNum type="arabicPeriod"/>
              <a:defRPr/>
            </a:pPr>
            <a:r>
              <a:rPr lang="ru-RU" sz="2000" dirty="0" smtClean="0"/>
              <a:t>Молодежь 18-24 лет (23%)</a:t>
            </a:r>
          </a:p>
          <a:p>
            <a:pPr marL="627063" lvl="1" indent="-180975" fontAlgn="base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/>
            </a:pPr>
            <a:r>
              <a:rPr lang="ru-RU" sz="2000" dirty="0" smtClean="0"/>
              <a:t>Студенты, учащиеся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56807" y="2729617"/>
            <a:ext cx="3816000" cy="648072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805279" y="2729617"/>
            <a:ext cx="3816000" cy="64807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694549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5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8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1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11" grpId="0"/>
      <p:bldP spid="14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98474" y="-174279"/>
            <a:ext cx="7556313" cy="995082"/>
          </a:xfrm>
        </p:spPr>
        <p:txBody>
          <a:bodyPr/>
          <a:lstStyle/>
          <a:p>
            <a:r>
              <a:rPr lang="ru-RU" dirty="0" smtClean="0"/>
              <a:t>Мобильная аудитория</a:t>
            </a:r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075257891"/>
              </p:ext>
            </p:extLst>
          </p:nvPr>
        </p:nvGraphicFramePr>
        <p:xfrm>
          <a:off x="498475" y="1981200"/>
          <a:ext cx="7556500" cy="4252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0848" y="833132"/>
            <a:ext cx="7558960" cy="774700"/>
          </a:xfrm>
        </p:spPr>
        <p:txBody>
          <a:bodyPr/>
          <a:lstStyle/>
          <a:p>
            <a:r>
              <a:rPr lang="ru-RU" dirty="0" smtClean="0"/>
              <a:t>Россия 100 000+,  в млн. человек 12+ лет, март 2011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186185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8949" y="-189379"/>
            <a:ext cx="7556313" cy="995082"/>
          </a:xfrm>
        </p:spPr>
        <p:txBody>
          <a:bodyPr>
            <a:noAutofit/>
          </a:bodyPr>
          <a:lstStyle/>
          <a:p>
            <a:r>
              <a:rPr lang="ru-RU" dirty="0" smtClean="0"/>
              <a:t>Интернет и мобильный интернет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829194038"/>
              </p:ext>
            </p:extLst>
          </p:nvPr>
        </p:nvGraphicFramePr>
        <p:xfrm>
          <a:off x="484095" y="1904253"/>
          <a:ext cx="7556500" cy="4252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88993" y="805703"/>
            <a:ext cx="7558960" cy="774700"/>
          </a:xfrm>
        </p:spPr>
        <p:txBody>
          <a:bodyPr/>
          <a:lstStyle/>
          <a:p>
            <a:r>
              <a:rPr lang="ru-RU" dirty="0" smtClean="0"/>
              <a:t>В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%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от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населения 12+ лет, Россия 100 000+, аудитория за месяц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sz="1100" dirty="0" smtClean="0">
                <a:cs typeface="Arial" pitchFamily="34" charset="0"/>
              </a:rPr>
              <a:t>Пользовались сотовым телефоном для выхода в интернет, с </a:t>
            </a:r>
            <a:r>
              <a:rPr lang="ru-RU" sz="1100" dirty="0">
                <a:cs typeface="Arial" pitchFamily="34" charset="0"/>
              </a:rPr>
              <a:t>учетом </a:t>
            </a:r>
            <a:r>
              <a:rPr lang="en-US" sz="1100" dirty="0">
                <a:cs typeface="Arial" pitchFamily="34" charset="0"/>
              </a:rPr>
              <a:t>WAP </a:t>
            </a:r>
            <a:r>
              <a:rPr lang="ru-RU" sz="1100" dirty="0">
                <a:cs typeface="Arial" pitchFamily="34" charset="0"/>
              </a:rPr>
              <a:t>и </a:t>
            </a:r>
            <a:r>
              <a:rPr lang="en-US" sz="1100" dirty="0">
                <a:cs typeface="Arial" pitchFamily="34" charset="0"/>
              </a:rPr>
              <a:t>GPRS</a:t>
            </a:r>
            <a:endParaRPr lang="ru-RU" sz="1100" dirty="0"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819483" y="2049208"/>
            <a:ext cx="8214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0" i="0" u="none" strike="noStrike" kern="1200" baseline="0">
                <a:solidFill>
                  <a:srgbClr val="EA157A">
                    <a:lumMod val="7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2000" b="1" dirty="0" smtClean="0">
                <a:solidFill>
                  <a:schemeClr val="accent3"/>
                </a:solidFill>
                <a:cs typeface="Arial" pitchFamily="34" charset="0"/>
              </a:rPr>
              <a:t>60</a:t>
            </a:r>
            <a:r>
              <a:rPr lang="en-US" sz="2000" b="1" dirty="0" smtClean="0">
                <a:solidFill>
                  <a:schemeClr val="accent3"/>
                </a:solidFill>
                <a:cs typeface="Arial" pitchFamily="34" charset="0"/>
              </a:rPr>
              <a:t>%</a:t>
            </a:r>
            <a:endParaRPr lang="en-US" sz="20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796647" y="4596083"/>
            <a:ext cx="8214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0" i="0" u="none" strike="noStrike" kern="1200" baseline="0">
                <a:solidFill>
                  <a:srgbClr val="EA157A">
                    <a:lumMod val="7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2000" b="1" dirty="0" smtClean="0">
                <a:solidFill>
                  <a:schemeClr val="accent1"/>
                </a:solidFill>
              </a:rPr>
              <a:t>18</a:t>
            </a:r>
            <a:r>
              <a:rPr lang="en-US" sz="2000" b="1" dirty="0" smtClean="0">
                <a:solidFill>
                  <a:schemeClr val="accent1"/>
                </a:solidFill>
              </a:rPr>
              <a:t>%</a:t>
            </a:r>
            <a:endParaRPr lang="en-US" sz="2000" b="1" dirty="0">
              <a:solidFill>
                <a:schemeClr val="accent1"/>
              </a:solidFill>
            </a:endParaRPr>
          </a:p>
        </p:txBody>
      </p:sp>
      <p:grpSp>
        <p:nvGrpSpPr>
          <p:cNvPr id="3" name="Группа 26"/>
          <p:cNvGrpSpPr/>
          <p:nvPr/>
        </p:nvGrpSpPr>
        <p:grpSpPr>
          <a:xfrm>
            <a:off x="4836160" y="1904253"/>
            <a:ext cx="4155439" cy="4429523"/>
            <a:chOff x="6612634" y="1766558"/>
            <a:chExt cx="2626657" cy="4429523"/>
          </a:xfrm>
        </p:grpSpPr>
        <p:grpSp>
          <p:nvGrpSpPr>
            <p:cNvPr id="4" name="Группа 25"/>
            <p:cNvGrpSpPr/>
            <p:nvPr/>
          </p:nvGrpSpPr>
          <p:grpSpPr>
            <a:xfrm>
              <a:off x="6612634" y="1779084"/>
              <a:ext cx="2626657" cy="4416997"/>
              <a:chOff x="6574534" y="1779084"/>
              <a:chExt cx="2626657" cy="4416997"/>
            </a:xfrm>
          </p:grpSpPr>
          <p:grpSp>
            <p:nvGrpSpPr>
              <p:cNvPr id="6" name="Группа 15"/>
              <p:cNvGrpSpPr/>
              <p:nvPr/>
            </p:nvGrpSpPr>
            <p:grpSpPr>
              <a:xfrm>
                <a:off x="6574534" y="1779084"/>
                <a:ext cx="1170813" cy="4416997"/>
                <a:chOff x="6574534" y="1779084"/>
                <a:chExt cx="1170813" cy="4416997"/>
              </a:xfrm>
            </p:grpSpPr>
            <p:cxnSp>
              <p:nvCxnSpPr>
                <p:cNvPr id="17" name="Прямая соединительная линия 16"/>
                <p:cNvCxnSpPr/>
                <p:nvPr/>
              </p:nvCxnSpPr>
              <p:spPr>
                <a:xfrm flipV="1">
                  <a:off x="7084885" y="1779084"/>
                  <a:ext cx="0" cy="4032448"/>
                </a:xfrm>
                <a:prstGeom prst="line">
                  <a:avLst/>
                </a:prstGeom>
                <a:ln w="19050">
                  <a:solidFill>
                    <a:schemeClr val="tx1">
                      <a:lumMod val="85000"/>
                      <a:lumOff val="1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" name="TextBox 11"/>
                <p:cNvSpPr txBox="1"/>
                <p:nvPr/>
              </p:nvSpPr>
              <p:spPr>
                <a:xfrm>
                  <a:off x="6574534" y="5857527"/>
                  <a:ext cx="1170813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1600" dirty="0" smtClean="0">
                      <a:solidFill>
                        <a:srgbClr val="000000"/>
                      </a:solidFill>
                    </a:rPr>
                    <a:t>Март</a:t>
                  </a:r>
                  <a:r>
                    <a:rPr lang="ru-RU" sz="1600" dirty="0">
                      <a:solidFill>
                        <a:srgbClr val="000000"/>
                      </a:solidFill>
                    </a:rPr>
                    <a:t> </a:t>
                  </a:r>
                  <a:r>
                    <a:rPr lang="ru-RU" sz="1600" dirty="0" smtClean="0">
                      <a:solidFill>
                        <a:srgbClr val="000000"/>
                      </a:solidFill>
                    </a:rPr>
                    <a:t>2010</a:t>
                  </a:r>
                  <a:endParaRPr lang="ru-RU" sz="1600" dirty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4" name="TextBox 13"/>
              <p:cNvSpPr txBox="1"/>
              <p:nvPr/>
            </p:nvSpPr>
            <p:spPr>
              <a:xfrm>
                <a:off x="8030378" y="5857527"/>
                <a:ext cx="117081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600" dirty="0" smtClean="0">
                    <a:solidFill>
                      <a:srgbClr val="000000"/>
                    </a:solidFill>
                  </a:rPr>
                  <a:t>Март 20</a:t>
                </a:r>
                <a:r>
                  <a:rPr lang="en-US" sz="1600" dirty="0" smtClean="0">
                    <a:solidFill>
                      <a:srgbClr val="000000"/>
                    </a:solidFill>
                  </a:rPr>
                  <a:t>1</a:t>
                </a:r>
                <a:r>
                  <a:rPr lang="ru-RU" sz="1600" dirty="0" smtClean="0">
                    <a:solidFill>
                      <a:srgbClr val="000000"/>
                    </a:solidFill>
                  </a:rPr>
                  <a:t>1</a:t>
                </a:r>
                <a:endParaRPr lang="ru-RU" sz="1600" dirty="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21" name="Прямая со стрелкой 20"/>
              <p:cNvCxnSpPr/>
              <p:nvPr/>
            </p:nvCxnSpPr>
            <p:spPr>
              <a:xfrm>
                <a:off x="7084885" y="4084267"/>
                <a:ext cx="1364856" cy="1588"/>
              </a:xfrm>
              <a:prstGeom prst="straightConnector1">
                <a:avLst/>
              </a:prstGeom>
              <a:ln w="19050">
                <a:solidFill>
                  <a:srgbClr val="262626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Box 21"/>
              <p:cNvSpPr txBox="1"/>
              <p:nvPr/>
            </p:nvSpPr>
            <p:spPr>
              <a:xfrm>
                <a:off x="7084885" y="3745785"/>
                <a:ext cx="1295053" cy="339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dirty="0">
                    <a:solidFill>
                      <a:srgbClr val="000000"/>
                    </a:solidFill>
                  </a:rPr>
                  <a:t>Прирост </a:t>
                </a:r>
                <a:r>
                  <a:rPr lang="ru-RU" sz="1600" dirty="0" smtClean="0">
                    <a:solidFill>
                      <a:srgbClr val="000000"/>
                    </a:solidFill>
                  </a:rPr>
                  <a:t>за </a:t>
                </a:r>
                <a:r>
                  <a:rPr lang="ru-RU" sz="1600" dirty="0">
                    <a:solidFill>
                      <a:srgbClr val="000000"/>
                    </a:solidFill>
                  </a:rPr>
                  <a:t>год</a:t>
                </a:r>
              </a:p>
            </p:txBody>
          </p:sp>
        </p:grpSp>
        <p:cxnSp>
          <p:nvCxnSpPr>
            <p:cNvPr id="26" name="Прямая соединительная линия 25"/>
            <p:cNvCxnSpPr/>
            <p:nvPr/>
          </p:nvCxnSpPr>
          <p:spPr>
            <a:xfrm flipV="1">
              <a:off x="8479200" y="1766558"/>
              <a:ext cx="0" cy="4032448"/>
            </a:xfrm>
            <a:prstGeom prst="line">
              <a:avLst/>
            </a:prstGeom>
            <a:ln w="19050">
              <a:solidFill>
                <a:srgbClr val="26262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Скругленная прямоугольная выноска 9"/>
          <p:cNvSpPr/>
          <p:nvPr/>
        </p:nvSpPr>
        <p:spPr>
          <a:xfrm>
            <a:off x="6989502" y="2766895"/>
            <a:ext cx="558966" cy="360000"/>
          </a:xfrm>
          <a:prstGeom prst="wedgeRoundRectCallout">
            <a:avLst>
              <a:gd name="adj1" fmla="val 15120"/>
              <a:gd name="adj2" fmla="val -84307"/>
              <a:gd name="adj3" fmla="val 16667"/>
            </a:avLst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13%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7133392" y="5170106"/>
            <a:ext cx="558963" cy="360000"/>
          </a:xfrm>
          <a:prstGeom prst="wedgeRoundRectCallout">
            <a:avLst>
              <a:gd name="adj1" fmla="val 9106"/>
              <a:gd name="adj2" fmla="val -89432"/>
              <a:gd name="adj3" fmla="val 16667"/>
            </a:avLst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+18%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4300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Chart bld="series" animBg="0"/>
        </p:bldSub>
      </p:bldGraphic>
      <p:bldP spid="15" grpId="0"/>
      <p:bldP spid="24" grpId="0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474" y="353546"/>
            <a:ext cx="7556313" cy="995082"/>
          </a:xfrm>
        </p:spPr>
        <p:txBody>
          <a:bodyPr/>
          <a:lstStyle/>
          <a:p>
            <a:r>
              <a:rPr lang="ru-RU" dirty="0" smtClean="0"/>
              <a:t>Структура пользователей Интернета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424134158"/>
              </p:ext>
            </p:extLst>
          </p:nvPr>
        </p:nvGraphicFramePr>
        <p:xfrm>
          <a:off x="498475" y="1981200"/>
          <a:ext cx="7556500" cy="4252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98518" y="1348628"/>
            <a:ext cx="7558960" cy="774700"/>
          </a:xfrm>
        </p:spPr>
        <p:txBody>
          <a:bodyPr/>
          <a:lstStyle/>
          <a:p>
            <a:r>
              <a:rPr lang="ru-RU" dirty="0" smtClean="0"/>
              <a:t>Россия 100 000+, 12+ лет, аудитория за месяц, март 2011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161115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Chart bld="series" animBg="0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474" y="-174279"/>
            <a:ext cx="7556313" cy="995082"/>
          </a:xfrm>
        </p:spPr>
        <p:txBody>
          <a:bodyPr/>
          <a:lstStyle/>
          <a:p>
            <a:r>
              <a:rPr lang="ru-RU" dirty="0" smtClean="0"/>
              <a:t>Откуда берутся наши цифры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205051518"/>
              </p:ext>
            </p:extLst>
          </p:nvPr>
        </p:nvGraphicFramePr>
        <p:xfrm>
          <a:off x="498475" y="1981200"/>
          <a:ext cx="7556500" cy="42529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431D5-1B33-458B-8AFD-CECCB0FA18CB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Измерение аудитории интернета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478176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4000" dirty="0" smtClean="0"/>
              <a:t>Интернет </a:t>
            </a:r>
            <a:br>
              <a:rPr lang="ru-RU" sz="4000" dirty="0" smtClean="0"/>
            </a:br>
            <a:r>
              <a:rPr lang="ru-RU" sz="4000" dirty="0" smtClean="0"/>
              <a:t>и телевидение</a:t>
            </a:r>
            <a:endParaRPr lang="ru-RU" sz="4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175625" y="5962650"/>
            <a:ext cx="968375" cy="365125"/>
          </a:xfrm>
        </p:spPr>
        <p:txBody>
          <a:bodyPr/>
          <a:lstStyle/>
          <a:p>
            <a:fld id="{8A4431D5-1B33-458B-8AFD-CECCB0FA18CB}" type="slidenum">
              <a:rPr lang="ru-RU" smtClean="0"/>
              <a:pPr/>
              <a:t>20</a:t>
            </a:fld>
            <a:endParaRPr kumimoji="0" lang="ru-RU"/>
          </a:p>
        </p:txBody>
      </p:sp>
      <p:pic>
        <p:nvPicPr>
          <p:cNvPr id="10" name="Рисунок 9" descr="56970573.jpg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584" r="15584"/>
          <a:stretch>
            <a:fillRect/>
          </a:stretch>
        </p:blipFill>
        <p:spPr/>
      </p:pic>
      <p:pic>
        <p:nvPicPr>
          <p:cNvPr id="13" name="Рисунок 12" descr="SP000908.jpg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584" r="15584"/>
          <a:stretch>
            <a:fillRect/>
          </a:stretch>
        </p:blipFill>
        <p:spPr/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37734760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474" y="-180418"/>
            <a:ext cx="7556313" cy="995082"/>
          </a:xfrm>
        </p:spPr>
        <p:txBody>
          <a:bodyPr>
            <a:normAutofit/>
          </a:bodyPr>
          <a:lstStyle/>
          <a:p>
            <a:r>
              <a:rPr lang="ru-RU" dirty="0"/>
              <a:t>Среднесуточный </a:t>
            </a:r>
            <a:r>
              <a:rPr lang="ru-RU" dirty="0" smtClean="0"/>
              <a:t>охват, Россия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307686184"/>
              </p:ext>
            </p:extLst>
          </p:nvPr>
        </p:nvGraphicFramePr>
        <p:xfrm>
          <a:off x="498475" y="1981200"/>
          <a:ext cx="7556500" cy="4252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Текст 19"/>
          <p:cNvSpPr>
            <a:spLocks noGrp="1"/>
          </p:cNvSpPr>
          <p:nvPr>
            <p:ph type="body" sz="half" idx="2"/>
          </p:nvPr>
        </p:nvSpPr>
        <p:spPr>
          <a:xfrm>
            <a:off x="498518" y="927678"/>
            <a:ext cx="7558960" cy="774700"/>
          </a:xfrm>
        </p:spPr>
        <p:txBody>
          <a:bodyPr>
            <a:normAutofit/>
          </a:bodyPr>
          <a:lstStyle/>
          <a:p>
            <a:r>
              <a:rPr lang="ru-RU" dirty="0" smtClean="0"/>
              <a:t>Россия </a:t>
            </a:r>
            <a:r>
              <a:rPr lang="en-US" dirty="0" smtClean="0"/>
              <a:t>100 000</a:t>
            </a:r>
            <a:r>
              <a:rPr lang="ru-RU" dirty="0" smtClean="0"/>
              <a:t>+, 12+ лет</a:t>
            </a:r>
            <a:r>
              <a:rPr lang="ru-RU" dirty="0"/>
              <a:t>, </a:t>
            </a:r>
            <a:r>
              <a:rPr lang="ru-RU" dirty="0" smtClean="0"/>
              <a:t>среднесуточный охват, % от населения, март каждого года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230548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474" y="-174279"/>
            <a:ext cx="7556313" cy="995082"/>
          </a:xfrm>
        </p:spPr>
        <p:txBody>
          <a:bodyPr/>
          <a:lstStyle/>
          <a:p>
            <a:r>
              <a:rPr lang="ru-RU" smtClean="0"/>
              <a:t>Среднесуточный охват, возраста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949868950"/>
              </p:ext>
            </p:extLst>
          </p:nvPr>
        </p:nvGraphicFramePr>
        <p:xfrm>
          <a:off x="498475" y="1981200"/>
          <a:ext cx="7556500" cy="4252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8518" y="820803"/>
            <a:ext cx="7558960" cy="774700"/>
          </a:xfrm>
        </p:spPr>
        <p:txBody>
          <a:bodyPr/>
          <a:lstStyle/>
          <a:p>
            <a:r>
              <a:rPr lang="ru-RU" dirty="0" smtClean="0"/>
              <a:t>Россия 100 000+, март 2011, в </a:t>
            </a:r>
            <a:r>
              <a:rPr lang="en-US" dirty="0" smtClean="0"/>
              <a:t>%</a:t>
            </a:r>
            <a:r>
              <a:rPr lang="ru-RU" dirty="0" smtClean="0"/>
              <a:t> от населения данного возраста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531059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98474" y="371844"/>
            <a:ext cx="7944882" cy="995082"/>
          </a:xfrm>
        </p:spPr>
        <p:txBody>
          <a:bodyPr>
            <a:noAutofit/>
          </a:bodyPr>
          <a:lstStyle/>
          <a:p>
            <a:r>
              <a:rPr lang="ru-RU" dirty="0" smtClean="0"/>
              <a:t>Продолжительность </a:t>
            </a:r>
            <a:br>
              <a:rPr lang="ru-RU" dirty="0" smtClean="0"/>
            </a:br>
            <a:r>
              <a:rPr lang="ru-RU" dirty="0" err="1" smtClean="0"/>
              <a:t>телепросмотра</a:t>
            </a:r>
            <a:endParaRPr lang="ru-RU" sz="2000" dirty="0"/>
          </a:p>
        </p:txBody>
      </p:sp>
      <p:graphicFrame>
        <p:nvGraphicFramePr>
          <p:cNvPr id="6" name="Содержимое 4"/>
          <p:cNvGraphicFramePr>
            <a:graphicFrameLocks noGrp="1"/>
          </p:cNvGraphicFramePr>
          <p:nvPr>
            <p:ph idx="1"/>
          </p:nvPr>
        </p:nvGraphicFramePr>
        <p:xfrm>
          <a:off x="498475" y="1981200"/>
          <a:ext cx="7556500" cy="4252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98518" y="1355178"/>
            <a:ext cx="7558960" cy="774700"/>
          </a:xfrm>
        </p:spPr>
        <p:txBody>
          <a:bodyPr>
            <a:normAutofit/>
          </a:bodyPr>
          <a:lstStyle/>
          <a:p>
            <a:r>
              <a:rPr lang="ru-RU" dirty="0" smtClean="0"/>
              <a:t>Количество минут в среднем в сутки, Россия 100 000+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sz="1100" dirty="0" smtClean="0">
                <a:cs typeface="Arial" pitchFamily="34" charset="0"/>
              </a:rPr>
              <a:t>Источник: </a:t>
            </a:r>
            <a:r>
              <a:rPr lang="en-US" sz="1100" dirty="0" smtClean="0">
                <a:cs typeface="Arial" pitchFamily="34" charset="0"/>
              </a:rPr>
              <a:t>TNS TV Index, </a:t>
            </a:r>
            <a:r>
              <a:rPr lang="ru-RU" sz="1100" dirty="0" smtClean="0">
                <a:cs typeface="Arial" pitchFamily="34" charset="0"/>
              </a:rPr>
              <a:t>Россия 100+, аудитория 4+. 5:00 – 29:00, март каждого года.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474" y="-174279"/>
            <a:ext cx="7556313" cy="99508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Временные затраты на медиа</a:t>
            </a:r>
            <a:endParaRPr sz="22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834726030"/>
              </p:ext>
            </p:extLst>
          </p:nvPr>
        </p:nvGraphicFramePr>
        <p:xfrm>
          <a:off x="498475" y="1981200"/>
          <a:ext cx="7556500" cy="4252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8518" y="820803"/>
            <a:ext cx="7558960" cy="774700"/>
          </a:xfrm>
        </p:spPr>
        <p:txBody>
          <a:bodyPr/>
          <a:lstStyle/>
          <a:p>
            <a:r>
              <a:rPr lang="ru-RU" dirty="0" smtClean="0"/>
              <a:t>Россия 100 000+, март 2011, в среднем минут в сутки,</a:t>
            </a:r>
            <a:br>
              <a:rPr lang="ru-RU" dirty="0" smtClean="0"/>
            </a:br>
            <a:r>
              <a:rPr lang="ru-RU" dirty="0" smtClean="0"/>
              <a:t>в населении данного возраста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339107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ятиугольник 18"/>
          <p:cNvSpPr/>
          <p:nvPr/>
        </p:nvSpPr>
        <p:spPr>
          <a:xfrm>
            <a:off x="751169" y="1749458"/>
            <a:ext cx="7992888" cy="2520280"/>
          </a:xfrm>
          <a:prstGeom prst="homePlat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474" y="432417"/>
            <a:ext cx="7556313" cy="995082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Фрагментация аудитории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 smtClean="0"/>
              <a:t>Снижение суммарной доли аудитории каналов «первой тройки»</a:t>
            </a:r>
            <a:endParaRPr lang="ru-RU" sz="3100" dirty="0"/>
          </a:p>
        </p:txBody>
      </p:sp>
      <p:graphicFrame>
        <p:nvGraphicFramePr>
          <p:cNvPr id="16" name="Содержимое 7"/>
          <p:cNvGraphicFramePr>
            <a:graphicFrameLocks noGrp="1"/>
          </p:cNvGraphicFramePr>
          <p:nvPr>
            <p:ph idx="1"/>
          </p:nvPr>
        </p:nvGraphicFramePr>
        <p:xfrm>
          <a:off x="724503" y="2864764"/>
          <a:ext cx="7556500" cy="4252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Текст 1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sz="1100" dirty="0" smtClean="0">
                <a:cs typeface="Arial" pitchFamily="34" charset="0"/>
              </a:rPr>
              <a:t>Источник: </a:t>
            </a:r>
            <a:r>
              <a:rPr lang="en-US" sz="1100" dirty="0" smtClean="0">
                <a:cs typeface="Arial" pitchFamily="34" charset="0"/>
              </a:rPr>
              <a:t>TNS TV Index, </a:t>
            </a:r>
            <a:r>
              <a:rPr lang="ru-RU" sz="1100" dirty="0" smtClean="0">
                <a:cs typeface="Arial" pitchFamily="34" charset="0"/>
              </a:rPr>
              <a:t>Россия 100+, аудитория 4+. 5:00 – 29:00, март каждого года</a:t>
            </a:r>
          </a:p>
        </p:txBody>
      </p:sp>
      <p:grpSp>
        <p:nvGrpSpPr>
          <p:cNvPr id="3" name="Группа 12"/>
          <p:cNvGrpSpPr/>
          <p:nvPr/>
        </p:nvGrpSpPr>
        <p:grpSpPr>
          <a:xfrm>
            <a:off x="3403787" y="2357471"/>
            <a:ext cx="1746056" cy="1674119"/>
            <a:chOff x="2411829" y="1556792"/>
            <a:chExt cx="1746056" cy="1674119"/>
          </a:xfrm>
        </p:grpSpPr>
        <p:pic>
          <p:nvPicPr>
            <p:cNvPr id="11" name="Рисунок 10" descr="рос1.jpg"/>
            <p:cNvPicPr preferRelativeResize="0">
              <a:picLocks noChangeAspect="1"/>
            </p:cNvPicPr>
            <p:nvPr/>
          </p:nvPicPr>
          <p:blipFill>
            <a:blip r:embed="rId4" cstate="print"/>
            <a:srcRect t="36854" b="40466"/>
            <a:stretch>
              <a:fillRect/>
            </a:stretch>
          </p:blipFill>
          <p:spPr>
            <a:xfrm>
              <a:off x="2411829" y="2204864"/>
              <a:ext cx="1746056" cy="395999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2" name="Рисунок 11" descr="Первый канал.jpg"/>
            <p:cNvPicPr preferRelativeResize="0"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87824" y="1556792"/>
              <a:ext cx="594066" cy="594066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4" name="Рисунок 13" descr="НТВ.JPG"/>
            <p:cNvPicPr preferRelativeResize="0">
              <a:picLocks noChangeAspect="1"/>
            </p:cNvPicPr>
            <p:nvPr/>
          </p:nvPicPr>
          <p:blipFill>
            <a:blip r:embed="rId6" cstate="print"/>
            <a:srcRect l="2338" t="6764"/>
            <a:stretch>
              <a:fillRect/>
            </a:stretch>
          </p:blipFill>
          <p:spPr>
            <a:xfrm>
              <a:off x="2965780" y="2636912"/>
              <a:ext cx="638155" cy="593999"/>
            </a:xfrm>
            <a:prstGeom prst="rect">
              <a:avLst/>
            </a:prstGeom>
            <a:ln>
              <a:noFill/>
            </a:ln>
            <a:effectLst/>
          </p:spPr>
        </p:pic>
      </p:grpSp>
      <p:sp>
        <p:nvSpPr>
          <p:cNvPr id="15" name="TextBox 14"/>
          <p:cNvSpPr txBox="1"/>
          <p:nvPr/>
        </p:nvSpPr>
        <p:spPr>
          <a:xfrm>
            <a:off x="874547" y="2363534"/>
            <a:ext cx="1980000" cy="12926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08000" algn="ctr"/>
            <a:r>
              <a:rPr lang="ru-RU" sz="2400" dirty="0" smtClean="0">
                <a:solidFill>
                  <a:schemeClr val="tx1"/>
                </a:solidFill>
              </a:rPr>
              <a:t>Март 2005</a:t>
            </a:r>
          </a:p>
          <a:p>
            <a:pPr marL="108000" algn="ctr"/>
            <a:r>
              <a:rPr lang="ru-RU" sz="5400" b="1" kern="0" dirty="0" smtClean="0">
                <a:solidFill>
                  <a:schemeClr val="accent1">
                    <a:lumMod val="75000"/>
                  </a:schemeClr>
                </a:solidFill>
              </a:rPr>
              <a:t>56%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99083" y="2363534"/>
            <a:ext cx="1980000" cy="12926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08000" algn="ctr"/>
            <a:r>
              <a:rPr lang="ru-RU" sz="2400" dirty="0" smtClean="0">
                <a:solidFill>
                  <a:schemeClr val="tx1"/>
                </a:solidFill>
              </a:rPr>
              <a:t>Март 2011</a:t>
            </a:r>
          </a:p>
          <a:p>
            <a:pPr marL="108000" algn="ctr"/>
            <a:r>
              <a:rPr lang="ru-RU" sz="5400" b="1" kern="0" dirty="0" smtClean="0">
                <a:solidFill>
                  <a:schemeClr val="accent1">
                    <a:lumMod val="75000"/>
                  </a:schemeClr>
                </a:solidFill>
              </a:rPr>
              <a:t>48%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474" y="360499"/>
            <a:ext cx="7556313" cy="995082"/>
          </a:xfrm>
        </p:spPr>
        <p:txBody>
          <a:bodyPr>
            <a:noAutofit/>
          </a:bodyPr>
          <a:lstStyle/>
          <a:p>
            <a:r>
              <a:rPr lang="ru-RU" dirty="0" smtClean="0"/>
              <a:t>Развитие многоканальной среды в России</a:t>
            </a:r>
            <a:endParaRPr lang="ru-RU" dirty="0"/>
          </a:p>
        </p:txBody>
      </p:sp>
      <p:sp>
        <p:nvSpPr>
          <p:cNvPr id="33" name="Содержимое 32"/>
          <p:cNvSpPr>
            <a:spLocks noGrp="1"/>
          </p:cNvSpPr>
          <p:nvPr>
            <p:ph idx="1"/>
          </p:nvPr>
        </p:nvSpPr>
        <p:spPr>
          <a:xfrm>
            <a:off x="498474" y="1498322"/>
            <a:ext cx="7556313" cy="4253345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Количество телеканалов в России (кроме локальных)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r>
              <a:rPr lang="ru-RU" sz="2000" dirty="0" smtClean="0"/>
              <a:t>Количество российских домохозяйств, в которых принимаются тематические каналы</a:t>
            </a:r>
            <a:endParaRPr lang="ru-RU" sz="2000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sz="1100" dirty="0" smtClean="0">
                <a:cs typeface="Arial" pitchFamily="34" charset="0"/>
              </a:rPr>
              <a:t>Источник: </a:t>
            </a:r>
            <a:r>
              <a:rPr lang="en-US" sz="1100" dirty="0" smtClean="0">
                <a:cs typeface="Arial" pitchFamily="34" charset="0"/>
              </a:rPr>
              <a:t>TNS TV Index </a:t>
            </a:r>
            <a:r>
              <a:rPr lang="ru-RU" sz="1100" dirty="0" smtClean="0">
                <a:cs typeface="Arial" pitchFamily="34" charset="0"/>
              </a:rPr>
              <a:t>Россия 100+ (охват, доля), </a:t>
            </a:r>
            <a:r>
              <a:rPr lang="en-US" sz="1100" dirty="0" smtClean="0">
                <a:cs typeface="Arial" pitchFamily="34" charset="0"/>
              </a:rPr>
              <a:t>TNS TV Index Plus </a:t>
            </a:r>
            <a:r>
              <a:rPr lang="ru-RU" sz="1100" dirty="0" smtClean="0">
                <a:cs typeface="Arial" pitchFamily="34" charset="0"/>
              </a:rPr>
              <a:t>Россия 100+ (кол-во принимаемых каналов), аудитория 4+ лет. 5:00 – 29:00; журнал «Кабельщик» (кол-во каналов, август).</a:t>
            </a:r>
          </a:p>
        </p:txBody>
      </p:sp>
      <p:graphicFrame>
        <p:nvGraphicFramePr>
          <p:cNvPr id="20" name="Схема 19"/>
          <p:cNvGraphicFramePr/>
          <p:nvPr/>
        </p:nvGraphicFramePr>
        <p:xfrm>
          <a:off x="827584" y="1844824"/>
          <a:ext cx="6408712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7524328" y="2483314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+ 57%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22" name="Схема 21"/>
          <p:cNvGraphicFramePr/>
          <p:nvPr/>
        </p:nvGraphicFramePr>
        <p:xfrm>
          <a:off x="827584" y="4365104"/>
          <a:ext cx="6408712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7524328" y="5003594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+ 68%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uild="p"/>
      <p:bldGraphic spid="22" grpId="0">
        <p:bldAsOne/>
      </p:bldGraphic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трелка вниз 14"/>
          <p:cNvSpPr/>
          <p:nvPr/>
        </p:nvSpPr>
        <p:spPr>
          <a:xfrm rot="19269825">
            <a:off x="5467086" y="2196270"/>
            <a:ext cx="260303" cy="529987"/>
          </a:xfrm>
          <a:prstGeom prst="downArrow">
            <a:avLst>
              <a:gd name="adj1" fmla="val 50000"/>
              <a:gd name="adj2" fmla="val 52773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789265" y="1957118"/>
            <a:ext cx="705678" cy="6480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98475" y="1981200"/>
          <a:ext cx="5068374" cy="4252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474" y="360499"/>
            <a:ext cx="7556313" cy="995082"/>
          </a:xfrm>
          <a:noFill/>
        </p:spPr>
        <p:txBody>
          <a:bodyPr>
            <a:noAutofit/>
          </a:bodyPr>
          <a:lstStyle/>
          <a:p>
            <a:r>
              <a:rPr lang="ru-RU" dirty="0" smtClean="0"/>
              <a:t>Суммарная доля аудитории тематических каналов</a:t>
            </a:r>
            <a:endParaRPr lang="ru-RU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sz="1100" dirty="0" smtClean="0">
                <a:cs typeface="Arial" pitchFamily="34" charset="0"/>
              </a:rPr>
              <a:t>Источник: TNS TV </a:t>
            </a:r>
            <a:r>
              <a:rPr lang="ru-RU" sz="1100" dirty="0" err="1" smtClean="0">
                <a:cs typeface="Arial" pitchFamily="34" charset="0"/>
              </a:rPr>
              <a:t>Index</a:t>
            </a:r>
            <a:r>
              <a:rPr lang="ru-RU" sz="1100" dirty="0" smtClean="0">
                <a:cs typeface="Arial" pitchFamily="34" charset="0"/>
              </a:rPr>
              <a:t> Россия (города 100 000+). Аудитория старше 4 лет. 5:00 – 29:00.</a:t>
            </a:r>
          </a:p>
        </p:txBody>
      </p:sp>
      <p:graphicFrame>
        <p:nvGraphicFramePr>
          <p:cNvPr id="9" name="Схема 8"/>
          <p:cNvGraphicFramePr/>
          <p:nvPr/>
        </p:nvGraphicFramePr>
        <p:xfrm>
          <a:off x="5199254" y="2574548"/>
          <a:ext cx="4248472" cy="345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2" grpId="0" animBg="1"/>
      <p:bldGraphic spid="9" grpId="0">
        <p:bldAsOne/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1216807"/>
              </p:ext>
            </p:extLst>
          </p:nvPr>
        </p:nvGraphicFramePr>
        <p:xfrm>
          <a:off x="498518" y="2030461"/>
          <a:ext cx="7643342" cy="43997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2225" name="Заголовок 1"/>
          <p:cNvSpPr>
            <a:spLocks noGrp="1"/>
          </p:cNvSpPr>
          <p:nvPr>
            <p:ph type="title"/>
          </p:nvPr>
        </p:nvSpPr>
        <p:spPr>
          <a:xfrm>
            <a:off x="498474" y="371971"/>
            <a:ext cx="7680766" cy="995082"/>
          </a:xfrm>
        </p:spPr>
        <p:txBody>
          <a:bodyPr/>
          <a:lstStyle/>
          <a:p>
            <a:r>
              <a:rPr lang="ru-RU" dirty="0"/>
              <a:t>20 крупнейших экранных каналов коммуникации</a:t>
            </a:r>
            <a:endParaRPr lang="ru-RU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8517" y="1367053"/>
            <a:ext cx="7683457" cy="774700"/>
          </a:xfrm>
        </p:spPr>
        <p:txBody>
          <a:bodyPr/>
          <a:lstStyle/>
          <a:p>
            <a:r>
              <a:rPr lang="ru-RU" dirty="0"/>
              <a:t>Аудитория (</a:t>
            </a:r>
            <a:r>
              <a:rPr lang="en-US" dirty="0"/>
              <a:t>% </a:t>
            </a:r>
            <a:r>
              <a:rPr lang="ru-RU" dirty="0"/>
              <a:t>от населения) и длительность контакта (минуты) в среднем за сутки, Россия 100 000+, 12-54 лет, март 2011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sz="1100" dirty="0">
                <a:cs typeface="Arial" pitchFamily="34" charset="0"/>
              </a:rPr>
              <a:t>Учитывались 37 проектов Яндекса, 33 проекта </a:t>
            </a:r>
            <a:r>
              <a:rPr lang="ru-RU" sz="1100" dirty="0" err="1">
                <a:cs typeface="Arial" pitchFamily="34" charset="0"/>
              </a:rPr>
              <a:t>Mail.ru</a:t>
            </a:r>
            <a:r>
              <a:rPr lang="ru-RU" sz="1100" dirty="0">
                <a:cs typeface="Arial" pitchFamily="34" charset="0"/>
              </a:rPr>
              <a:t>, </a:t>
            </a:r>
            <a:r>
              <a:rPr lang="ru-RU" sz="1100" dirty="0" err="1">
                <a:cs typeface="Arial" pitchFamily="34" charset="0"/>
              </a:rPr>
              <a:t>Google</a:t>
            </a:r>
            <a:r>
              <a:rPr lang="ru-RU" sz="1100" dirty="0">
                <a:cs typeface="Arial" pitchFamily="34" charset="0"/>
              </a:rPr>
              <a:t> - домены </a:t>
            </a:r>
            <a:r>
              <a:rPr lang="ru-RU" sz="1100" dirty="0" err="1">
                <a:cs typeface="Arial" pitchFamily="34" charset="0"/>
              </a:rPr>
              <a:t>ru+</a:t>
            </a:r>
            <a:r>
              <a:rPr lang="ru-RU" sz="1100" dirty="0" err="1" smtClean="0">
                <a:cs typeface="Arial" pitchFamily="34" charset="0"/>
              </a:rPr>
              <a:t>co</a:t>
            </a:r>
            <a:endParaRPr lang="ru-RU" sz="1100" dirty="0">
              <a:cs typeface="Arial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786446" y="2928910"/>
            <a:ext cx="4404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>
                <a:solidFill>
                  <a:prstClr val="white"/>
                </a:solidFill>
              </a:rPr>
              <a:t>ДТВ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86446" y="5235222"/>
            <a:ext cx="1086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Яндекс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319051" y="1909467"/>
            <a:ext cx="1822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Первый канал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488275" y="2836577"/>
            <a:ext cx="1169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Россия 1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430503" y="2190246"/>
            <a:ext cx="728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НТВ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791064" y="4737608"/>
            <a:ext cx="1086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Mail.ru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159151" y="3439885"/>
            <a:ext cx="728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СТС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701855" y="2535582"/>
            <a:ext cx="728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ТНТ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605677" y="4004897"/>
            <a:ext cx="1646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Vkontakte.ru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3701855" y="4292195"/>
            <a:ext cx="1065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Рен</a:t>
            </a:r>
            <a:r>
              <a:rPr lang="ru-RU" dirty="0" smtClean="0"/>
              <a:t> ТВ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1885331" y="5604554"/>
            <a:ext cx="1065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Google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507685" y="4922274"/>
            <a:ext cx="1922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Odnoklassniki.ru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2319198" y="4407529"/>
            <a:ext cx="1382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ru-RU" dirty="0" smtClean="0"/>
              <a:t>ТВ Центр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1397342" y="5162840"/>
            <a:ext cx="1245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Россия К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1730387" y="4004897"/>
            <a:ext cx="17788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Пятый канал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348173" y="4312605"/>
            <a:ext cx="1245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Семерка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699609" y="4648616"/>
            <a:ext cx="1045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Муз ТВ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1595262" y="4776861"/>
            <a:ext cx="727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ДТВ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1322243" y="3804721"/>
            <a:ext cx="1386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Домашний</a:t>
            </a:r>
            <a:endParaRPr lang="ru-RU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618278" y="4174053"/>
            <a:ext cx="126491" cy="30280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972627" y="3606622"/>
            <a:ext cx="1245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Россия 2</a:t>
            </a:r>
            <a:endParaRPr lang="ru-RU" dirty="0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1231602" y="3989387"/>
            <a:ext cx="240148" cy="50788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1067616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98474" y="383846"/>
            <a:ext cx="7556313" cy="995082"/>
          </a:xfrm>
        </p:spPr>
        <p:txBody>
          <a:bodyPr/>
          <a:lstStyle/>
          <a:p>
            <a:r>
              <a:rPr lang="ru-RU" dirty="0" smtClean="0"/>
              <a:t>Структура телезрителей и интернет-пользователей</a:t>
            </a:r>
            <a:endParaRPr lang="ru-RU" dirty="0"/>
          </a:p>
        </p:txBody>
      </p:sp>
      <p:graphicFrame>
        <p:nvGraphicFramePr>
          <p:cNvPr id="16" name="Содержимое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090872158"/>
              </p:ext>
            </p:extLst>
          </p:nvPr>
        </p:nvGraphicFramePr>
        <p:xfrm>
          <a:off x="498475" y="1981200"/>
          <a:ext cx="7556500" cy="4252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Текст 11"/>
          <p:cNvSpPr>
            <a:spLocks noGrp="1"/>
          </p:cNvSpPr>
          <p:nvPr>
            <p:ph type="body" sz="half" idx="2"/>
          </p:nvPr>
        </p:nvSpPr>
        <p:spPr>
          <a:xfrm>
            <a:off x="498518" y="1378928"/>
            <a:ext cx="7558960" cy="774700"/>
          </a:xfrm>
        </p:spPr>
        <p:txBody>
          <a:bodyPr/>
          <a:lstStyle/>
          <a:p>
            <a:r>
              <a:rPr lang="ru-RU" dirty="0" smtClean="0"/>
              <a:t>Россия 100 000+, в процентах от среднесуточной аудитории 12+ лет, март 2011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444679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омер слайда 13"/>
          <p:cNvSpPr>
            <a:spLocks noGrp="1"/>
          </p:cNvSpPr>
          <p:nvPr>
            <p:ph type="sldNum" sz="quarter" idx="4294967295"/>
          </p:nvPr>
        </p:nvSpPr>
        <p:spPr>
          <a:xfrm>
            <a:off x="8175625" y="5962650"/>
            <a:ext cx="968375" cy="365125"/>
          </a:xfrm>
        </p:spPr>
        <p:txBody>
          <a:bodyPr/>
          <a:lstStyle/>
          <a:p>
            <a:fld id="{8A4431D5-1B33-458B-8AFD-CECCB0FA18CB}" type="slidenum">
              <a:rPr kumimoji="0" lang="ru-RU" smtClean="0">
                <a:solidFill>
                  <a:srgbClr val="FFFFFF"/>
                </a:solidFill>
              </a:rPr>
              <a:pPr/>
              <a:t>3</a:t>
            </a:fld>
            <a:endParaRPr kumimoji="0" lang="ru-RU"/>
          </a:p>
        </p:txBody>
      </p:sp>
      <p:pic>
        <p:nvPicPr>
          <p:cNvPr id="4" name="Рисунок 3" descr="56293837.jpg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584" r="15584"/>
          <a:stretch>
            <a:fillRect/>
          </a:stretch>
        </p:blipFill>
        <p:spPr/>
      </p:pic>
      <p:pic>
        <p:nvPicPr>
          <p:cNvPr id="6" name="Рисунок 5" descr="79570728.jpg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584" r="15584"/>
          <a:stretch>
            <a:fillRect/>
          </a:stretch>
        </p:blipFill>
        <p:spPr/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857249" y="1247259"/>
            <a:ext cx="3412826" cy="2040905"/>
          </a:xfrm>
        </p:spPr>
        <p:txBody>
          <a:bodyPr/>
          <a:lstStyle/>
          <a:p>
            <a:r>
              <a:rPr lang="ru-RU" sz="3600" dirty="0" smtClean="0"/>
              <a:t>Количество пользователей Интернета</a:t>
            </a:r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4924458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9022" y="360499"/>
            <a:ext cx="7556313" cy="995082"/>
          </a:xfrm>
        </p:spPr>
        <p:txBody>
          <a:bodyPr>
            <a:noAutofit/>
          </a:bodyPr>
          <a:lstStyle/>
          <a:p>
            <a:r>
              <a:rPr lang="ru-RU" dirty="0" smtClean="0"/>
              <a:t>Тенденции на телевизионном рынке в России и в мире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98475" y="1744898"/>
          <a:ext cx="7556500" cy="383987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823866"/>
                <a:gridCol w="6732634"/>
              </a:tblGrid>
              <a:tr h="767974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 marL="88038" marR="88038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Время на </a:t>
                      </a:r>
                      <a:r>
                        <a:rPr lang="ru-RU" sz="2000" b="0" dirty="0" err="1" smtClean="0">
                          <a:solidFill>
                            <a:schemeClr val="tx1"/>
                          </a:solidFill>
                        </a:rPr>
                        <a:t>телепросмотр</a:t>
                      </a:r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</a:rPr>
                        <a:t> не снижается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88038" marR="88038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67974"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 marL="88038" marR="88038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Развиваются альтернативные платформы просмотра ТВ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88038" marR="88038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67974"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 marL="88038" marR="88038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Растут объемы отложенного </a:t>
                      </a:r>
                      <a:r>
                        <a:rPr lang="ru-RU" sz="2000" dirty="0" err="1" smtClean="0"/>
                        <a:t>телесмотрения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88038" marR="88038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67974"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 marL="88038" marR="88038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Развивается многоканальная среда</a:t>
                      </a:r>
                    </a:p>
                  </a:txBody>
                  <a:tcPr marL="88038" marR="88038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67974"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 marL="88038" marR="88038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Увеличивается фрагментация аудитории</a:t>
                      </a:r>
                      <a:endParaRPr lang="ru-RU" sz="20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88038" marR="88038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Текст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474" y="-186154"/>
            <a:ext cx="7556313" cy="995082"/>
          </a:xfrm>
        </p:spPr>
        <p:txBody>
          <a:bodyPr/>
          <a:lstStyle/>
          <a:p>
            <a:r>
              <a:rPr lang="ru-RU" dirty="0" smtClean="0"/>
              <a:t>Объем рекламного рынка в России 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-889000" y="1904253"/>
          <a:ext cx="7556500" cy="4252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sz="1100" dirty="0" smtClean="0">
                <a:cs typeface="Arial" pitchFamily="34" charset="0"/>
              </a:rPr>
              <a:t>Источник: АКАР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886700" y="3577114"/>
            <a:ext cx="952500" cy="8191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+15%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619664" y="4629150"/>
            <a:ext cx="1561429" cy="8191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+40%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59337" y="3788807"/>
            <a:ext cx="1685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Телевидение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371554" y="4831318"/>
            <a:ext cx="1685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Интернет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148512" y="2447925"/>
            <a:ext cx="1343025" cy="81915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Прирост к 2009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229350" y="3703082"/>
            <a:ext cx="2809875" cy="607457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238875" y="4695825"/>
            <a:ext cx="2809875" cy="607457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 animBg="1"/>
      <p:bldP spid="14" grpId="0" animBg="1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Интернет и </a:t>
            </a:r>
            <a:r>
              <a:rPr lang="ru-RU" dirty="0" smtClean="0"/>
              <a:t>пресса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175625" y="5962650"/>
            <a:ext cx="968375" cy="365125"/>
          </a:xfrm>
        </p:spPr>
        <p:txBody>
          <a:bodyPr/>
          <a:lstStyle/>
          <a:p>
            <a:fld id="{8A4431D5-1B33-458B-8AFD-CECCB0FA18CB}" type="slidenum">
              <a:rPr lang="ru-RU" smtClean="0"/>
              <a:pPr/>
              <a:t>32</a:t>
            </a:fld>
            <a:endParaRPr kumimoji="0" lang="ru-RU"/>
          </a:p>
        </p:txBody>
      </p:sp>
      <p:pic>
        <p:nvPicPr>
          <p:cNvPr id="10" name="Рисунок 9" descr="56970573.jpg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584" r="15584"/>
          <a:stretch>
            <a:fillRect/>
          </a:stretch>
        </p:blipFill>
        <p:spPr/>
      </p:pic>
      <p:pic>
        <p:nvPicPr>
          <p:cNvPr id="13" name="Рисунок 12" descr="SP000908.jpg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584" r="15584"/>
          <a:stretch>
            <a:fillRect/>
          </a:stretch>
        </p:blipFill>
        <p:spPr/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37734760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98474" y="660923"/>
            <a:ext cx="7556313" cy="995082"/>
          </a:xfrm>
        </p:spPr>
        <p:txBody>
          <a:bodyPr/>
          <a:lstStyle/>
          <a:p>
            <a:r>
              <a:rPr lang="ru-RU" dirty="0" smtClean="0"/>
              <a:t>Аудитория печатных и электронные проектов</a:t>
            </a:r>
            <a:br>
              <a:rPr lang="ru-RU" dirty="0" smtClean="0"/>
            </a:br>
            <a:r>
              <a:rPr lang="ru-RU" sz="2000" dirty="0" smtClean="0"/>
              <a:t>Декабрь 2010-Апрель 2011, Россия 100 000+, 16+ лет </a:t>
            </a: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812499" y="1796480"/>
            <a:ext cx="4505574" cy="425334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solidFill>
                  <a:schemeClr val="accent1"/>
                </a:solidFill>
              </a:rPr>
              <a:t>Печатные издания читают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1500" dirty="0" smtClean="0">
                <a:solidFill>
                  <a:schemeClr val="tx1"/>
                </a:solidFill>
              </a:rPr>
              <a:t>96</a:t>
            </a:r>
            <a:r>
              <a:rPr lang="ru-RU" sz="3500" dirty="0" smtClean="0">
                <a:solidFill>
                  <a:schemeClr val="tx1"/>
                </a:solidFill>
              </a:rPr>
              <a:t>%</a:t>
            </a:r>
            <a:r>
              <a:rPr lang="en-US" sz="3500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населения</a:t>
            </a:r>
          </a:p>
          <a:p>
            <a:pPr>
              <a:buNone/>
            </a:pPr>
            <a:r>
              <a:rPr lang="en-US" dirty="0" smtClean="0"/>
              <a:t>		</a:t>
            </a: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602229" y="3933056"/>
            <a:ext cx="6984008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ru-RU" sz="2800" dirty="0" smtClean="0">
                <a:solidFill>
                  <a:schemeClr val="accent4"/>
                </a:solidFill>
              </a:rPr>
              <a:t>Интернетом пользуются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dirty="0" smtClean="0"/>
              <a:t>              </a:t>
            </a:r>
            <a:r>
              <a:rPr lang="ru-RU" sz="11500" dirty="0" smtClean="0"/>
              <a:t>6</a:t>
            </a:r>
            <a:r>
              <a:rPr lang="en-US" sz="11500" dirty="0" smtClean="0"/>
              <a:t>2</a:t>
            </a:r>
            <a:r>
              <a:rPr lang="ru-RU" sz="3500" dirty="0" smtClean="0"/>
              <a:t>%</a:t>
            </a:r>
            <a:r>
              <a:rPr lang="ru-RU" sz="3200" dirty="0" smtClean="0"/>
              <a:t> </a:t>
            </a:r>
            <a:r>
              <a:rPr lang="ru-RU" sz="2000" dirty="0" smtClean="0"/>
              <a:t>населения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37344" y="1796479"/>
            <a:ext cx="4608000" cy="2109987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2101" y="3947784"/>
            <a:ext cx="4608000" cy="2088000"/>
          </a:xfrm>
          <a:prstGeom prst="round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571084" y="6461584"/>
            <a:ext cx="8637587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9" tIns="45719" rIns="91439" bIns="45719" anchor="ctr"/>
          <a:lstStyle/>
          <a:p>
            <a:pPr lvl="0">
              <a:spcBef>
                <a:spcPct val="10000"/>
              </a:spcBef>
              <a:defRPr/>
            </a:pP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Источник: 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TNS Web Index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УИ, NRS Россия, аудитория за полгода</a:t>
            </a:r>
          </a:p>
          <a:p>
            <a:pPr>
              <a:spcBef>
                <a:spcPct val="10000"/>
              </a:spcBef>
            </a:pPr>
            <a:endParaRPr lang="ru-RU" sz="1100" dirty="0">
              <a:solidFill>
                <a:srgbClr val="32323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Таблица 46"/>
          <p:cNvGraphicFramePr>
            <a:graphicFrameLocks noGrp="1"/>
          </p:cNvGraphicFramePr>
          <p:nvPr/>
        </p:nvGraphicFramePr>
        <p:xfrm>
          <a:off x="195738" y="1528941"/>
          <a:ext cx="8460000" cy="5069274"/>
        </p:xfrm>
        <a:graphic>
          <a:graphicData uri="http://schemas.openxmlformats.org/drawingml/2006/table">
            <a:tbl>
              <a:tblPr bandRow="1">
                <a:tableStyleId>{22838BEF-8BB2-4498-84A7-C5851F593DF1}</a:tableStyleId>
              </a:tblPr>
              <a:tblGrid>
                <a:gridCol w="668406"/>
                <a:gridCol w="7791594"/>
              </a:tblGrid>
              <a:tr h="3620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1.8%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20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20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1.0%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20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1.0%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209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latin typeface="Arial Cyr"/>
                        </a:rPr>
                        <a:t>0.6%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20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20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209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latin typeface="Arial Cyr"/>
                        </a:rPr>
                        <a:t>0.4%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209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latin typeface="Arial Cyr"/>
                        </a:rPr>
                        <a:t>0.3%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20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209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latin typeface="Arial Cyr"/>
                        </a:rPr>
                        <a:t>0.3%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209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latin typeface="Arial Cyr"/>
                        </a:rPr>
                        <a:t>0.2%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209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latin typeface="Arial Cyr"/>
                        </a:rPr>
                        <a:t>0.2%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209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latin typeface="Arial Cyr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Содержимое 3"/>
          <p:cNvGraphicFramePr>
            <a:graphicFrameLocks/>
          </p:cNvGraphicFramePr>
          <p:nvPr/>
        </p:nvGraphicFramePr>
        <p:xfrm>
          <a:off x="518834" y="1493755"/>
          <a:ext cx="7678760" cy="5180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8" name="Заголовок 41"/>
          <p:cNvSpPr>
            <a:spLocks noGrp="1"/>
          </p:cNvSpPr>
          <p:nvPr>
            <p:ph type="title"/>
          </p:nvPr>
        </p:nvSpPr>
        <p:spPr>
          <a:xfrm>
            <a:off x="498474" y="645096"/>
            <a:ext cx="7556313" cy="995082"/>
          </a:xfrm>
        </p:spPr>
        <p:txBody>
          <a:bodyPr>
            <a:normAutofit fontScale="90000"/>
          </a:bodyPr>
          <a:lstStyle/>
          <a:p>
            <a:pPr lvl="0"/>
            <a:r>
              <a:rPr lang="ru-RU" sz="4000" dirty="0" smtClean="0">
                <a:latin typeface="+mn-lt"/>
                <a:cs typeface="Arial" pitchFamily="34" charset="0"/>
              </a:rPr>
              <a:t>Топ печатных и электронных версий изданий</a:t>
            </a:r>
            <a:r>
              <a:rPr lang="en-US" sz="4000" dirty="0" smtClean="0">
                <a:latin typeface="+mn-lt"/>
              </a:rPr>
              <a:t/>
            </a:r>
            <a:br>
              <a:rPr lang="en-US" sz="4000" dirty="0" smtClean="0">
                <a:latin typeface="+mn-lt"/>
              </a:rPr>
            </a:br>
            <a:endParaRPr lang="ru-RU" sz="2000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half" idx="2"/>
          </p:nvPr>
        </p:nvSpPr>
        <p:spPr>
          <a:xfrm>
            <a:off x="4277999" y="894471"/>
            <a:ext cx="7558960" cy="774700"/>
          </a:xfrm>
        </p:spPr>
        <p:txBody>
          <a:bodyPr/>
          <a:lstStyle/>
          <a:p>
            <a:r>
              <a:rPr lang="ru-RU" dirty="0" smtClean="0"/>
              <a:t>Ежедневные</a:t>
            </a:r>
            <a:endParaRPr lang="ru-RU" dirty="0"/>
          </a:p>
        </p:txBody>
      </p:sp>
      <p:sp>
        <p:nvSpPr>
          <p:cNvPr id="54" name="Заголовок 1"/>
          <p:cNvSpPr txBox="1">
            <a:spLocks/>
          </p:cNvSpPr>
          <p:nvPr/>
        </p:nvSpPr>
        <p:spPr bwMode="auto">
          <a:xfrm>
            <a:off x="493626" y="6531656"/>
            <a:ext cx="8215370" cy="257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9" tIns="45719" rIns="91439" bIns="45719" anchor="ctr"/>
          <a:lstStyle/>
          <a:p>
            <a:pPr>
              <a:spcBef>
                <a:spcPct val="10000"/>
              </a:spcBef>
              <a:defRPr/>
            </a:pP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TNS Web Index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, NRS Россия, сентябрь 2010 - февраль 2011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,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Average Daily Reach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, 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AIR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, Россия 100 000+, 16-54 лет.</a:t>
            </a: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grpSp>
        <p:nvGrpSpPr>
          <p:cNvPr id="2" name="Группа 11"/>
          <p:cNvGrpSpPr/>
          <p:nvPr/>
        </p:nvGrpSpPr>
        <p:grpSpPr>
          <a:xfrm>
            <a:off x="6380669" y="5230010"/>
            <a:ext cx="3207014" cy="613436"/>
            <a:chOff x="5940152" y="5521447"/>
            <a:chExt cx="3207014" cy="613436"/>
          </a:xfrm>
        </p:grpSpPr>
        <p:sp>
          <p:nvSpPr>
            <p:cNvPr id="18" name="Rectangle 8"/>
            <p:cNvSpPr>
              <a:spLocks noChangeArrowheads="1"/>
            </p:cNvSpPr>
            <p:nvPr/>
          </p:nvSpPr>
          <p:spPr bwMode="auto">
            <a:xfrm>
              <a:off x="6190976" y="5521447"/>
              <a:ext cx="2956190" cy="3077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ru-RU" sz="1400" dirty="0" smtClean="0"/>
                <a:t>Печатная версия</a:t>
              </a:r>
              <a:endParaRPr lang="ru-RU" sz="1400" dirty="0"/>
            </a:p>
          </p:txBody>
        </p:sp>
        <p:sp>
          <p:nvSpPr>
            <p:cNvPr id="19" name="Rectangle 9"/>
            <p:cNvSpPr>
              <a:spLocks noChangeArrowheads="1"/>
            </p:cNvSpPr>
            <p:nvPr/>
          </p:nvSpPr>
          <p:spPr bwMode="auto">
            <a:xfrm>
              <a:off x="5940152" y="5613072"/>
              <a:ext cx="144000" cy="144000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0" name="Rectangle 10"/>
            <p:cNvSpPr>
              <a:spLocks noChangeArrowheads="1"/>
            </p:cNvSpPr>
            <p:nvPr/>
          </p:nvSpPr>
          <p:spPr bwMode="auto">
            <a:xfrm>
              <a:off x="5942991" y="5924949"/>
              <a:ext cx="144000" cy="144000"/>
            </a:xfrm>
            <a:prstGeom prst="rect">
              <a:avLst/>
            </a:prstGeom>
            <a:solidFill>
              <a:schemeClr val="accent3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1" name="Rectangle 12"/>
            <p:cNvSpPr>
              <a:spLocks noChangeArrowheads="1"/>
            </p:cNvSpPr>
            <p:nvPr/>
          </p:nvSpPr>
          <p:spPr bwMode="auto">
            <a:xfrm>
              <a:off x="6156176" y="5827106"/>
              <a:ext cx="2493091" cy="3077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ru-RU" sz="1400" dirty="0" smtClean="0"/>
                <a:t>Электронная версия</a:t>
              </a:r>
              <a:endParaRPr lang="ru-RU" sz="1400" dirty="0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Таблица 46"/>
          <p:cNvGraphicFramePr>
            <a:graphicFrameLocks noGrp="1"/>
          </p:cNvGraphicFramePr>
          <p:nvPr/>
        </p:nvGraphicFramePr>
        <p:xfrm>
          <a:off x="195738" y="1517066"/>
          <a:ext cx="8460000" cy="5069274"/>
        </p:xfrm>
        <a:graphic>
          <a:graphicData uri="http://schemas.openxmlformats.org/drawingml/2006/table">
            <a:tbl>
              <a:tblPr bandRow="1">
                <a:tableStyleId>{22838BEF-8BB2-4498-84A7-C5851F593DF1}</a:tableStyleId>
              </a:tblPr>
              <a:tblGrid>
                <a:gridCol w="668406"/>
                <a:gridCol w="7791594"/>
              </a:tblGrid>
              <a:tr h="36209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11.6%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209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9.1%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209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6.0%</a:t>
                      </a:r>
                      <a:endParaRPr lang="ru-RU" sz="12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209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3.6%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209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2.6%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209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2.4%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209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2.4%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209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2.3%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209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1.6%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209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1.4%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209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1.1%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209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0.8%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209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0.4%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209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0.4%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Содержимое 3"/>
          <p:cNvGraphicFramePr>
            <a:graphicFrameLocks/>
          </p:cNvGraphicFramePr>
          <p:nvPr/>
        </p:nvGraphicFramePr>
        <p:xfrm>
          <a:off x="539552" y="1484784"/>
          <a:ext cx="7678760" cy="5180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8" name="Заголовок 41"/>
          <p:cNvSpPr>
            <a:spLocks noGrp="1"/>
          </p:cNvSpPr>
          <p:nvPr>
            <p:ph type="title"/>
          </p:nvPr>
        </p:nvSpPr>
        <p:spPr>
          <a:xfrm>
            <a:off x="498474" y="371971"/>
            <a:ext cx="7556313" cy="995082"/>
          </a:xfrm>
        </p:spPr>
        <p:txBody>
          <a:bodyPr>
            <a:noAutofit/>
          </a:bodyPr>
          <a:lstStyle/>
          <a:p>
            <a:pPr lvl="0"/>
            <a:r>
              <a:rPr lang="ru-RU" dirty="0" smtClean="0">
                <a:latin typeface="+mn-lt"/>
                <a:cs typeface="Arial" pitchFamily="34" charset="0"/>
              </a:rPr>
              <a:t>Топ печатных и электронных версий изданий</a:t>
            </a:r>
            <a:endParaRPr lang="ru-RU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half" idx="2"/>
          </p:nvPr>
        </p:nvSpPr>
        <p:spPr>
          <a:xfrm>
            <a:off x="4263739" y="884703"/>
            <a:ext cx="7558960" cy="774700"/>
          </a:xfrm>
        </p:spPr>
        <p:txBody>
          <a:bodyPr/>
          <a:lstStyle/>
          <a:p>
            <a:r>
              <a:rPr lang="ru-RU" dirty="0" smtClean="0"/>
              <a:t>Недельные</a:t>
            </a:r>
            <a:endParaRPr lang="ru-RU" dirty="0"/>
          </a:p>
        </p:txBody>
      </p:sp>
      <p:sp>
        <p:nvSpPr>
          <p:cNvPr id="54" name="Заголовок 1"/>
          <p:cNvSpPr txBox="1">
            <a:spLocks/>
          </p:cNvSpPr>
          <p:nvPr/>
        </p:nvSpPr>
        <p:spPr bwMode="auto">
          <a:xfrm>
            <a:off x="493626" y="6531656"/>
            <a:ext cx="8215370" cy="257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9" tIns="45719" rIns="91439" bIns="45719" anchor="ctr"/>
          <a:lstStyle/>
          <a:p>
            <a:pPr>
              <a:spcBef>
                <a:spcPct val="10000"/>
              </a:spcBef>
              <a:defRPr/>
            </a:pP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TNS Web Index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, NRS Россия, сентябрь 2010 - февраль 2011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,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Average Weekly Reach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, 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AIR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, Россия 100 000+, 16-54 лет.</a:t>
            </a:r>
            <a:endParaRPr lang="ru-RU" sz="1100" dirty="0">
              <a:solidFill>
                <a:srgbClr val="323232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Группа 11"/>
          <p:cNvGrpSpPr/>
          <p:nvPr/>
        </p:nvGrpSpPr>
        <p:grpSpPr>
          <a:xfrm>
            <a:off x="5929419" y="5574385"/>
            <a:ext cx="3207014" cy="613436"/>
            <a:chOff x="5940152" y="5521447"/>
            <a:chExt cx="3207014" cy="613436"/>
          </a:xfrm>
        </p:grpSpPr>
        <p:sp>
          <p:nvSpPr>
            <p:cNvPr id="14" name="Rectangle 8"/>
            <p:cNvSpPr>
              <a:spLocks noChangeArrowheads="1"/>
            </p:cNvSpPr>
            <p:nvPr/>
          </p:nvSpPr>
          <p:spPr bwMode="auto">
            <a:xfrm>
              <a:off x="6190976" y="5521447"/>
              <a:ext cx="2956190" cy="3077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ru-RU" sz="1400" dirty="0" smtClean="0"/>
                <a:t>Печатная версия</a:t>
              </a:r>
              <a:endParaRPr lang="ru-RU" sz="1400" dirty="0"/>
            </a:p>
          </p:txBody>
        </p:sp>
        <p:sp>
          <p:nvSpPr>
            <p:cNvPr id="15" name="Rectangle 9"/>
            <p:cNvSpPr>
              <a:spLocks noChangeArrowheads="1"/>
            </p:cNvSpPr>
            <p:nvPr/>
          </p:nvSpPr>
          <p:spPr bwMode="auto">
            <a:xfrm>
              <a:off x="5940152" y="5613072"/>
              <a:ext cx="144000" cy="144000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6" name="Rectangle 10"/>
            <p:cNvSpPr>
              <a:spLocks noChangeArrowheads="1"/>
            </p:cNvSpPr>
            <p:nvPr/>
          </p:nvSpPr>
          <p:spPr bwMode="auto">
            <a:xfrm>
              <a:off x="5942991" y="5924949"/>
              <a:ext cx="144000" cy="144000"/>
            </a:xfrm>
            <a:prstGeom prst="rect">
              <a:avLst/>
            </a:prstGeom>
            <a:solidFill>
              <a:schemeClr val="accent3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1" name="Rectangle 12"/>
            <p:cNvSpPr>
              <a:spLocks noChangeArrowheads="1"/>
            </p:cNvSpPr>
            <p:nvPr/>
          </p:nvSpPr>
          <p:spPr bwMode="auto">
            <a:xfrm>
              <a:off x="6156176" y="5827106"/>
              <a:ext cx="2493091" cy="3077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ru-RU" sz="1400" dirty="0" smtClean="0"/>
                <a:t>Электронная версия</a:t>
              </a:r>
              <a:endParaRPr lang="ru-RU" sz="1400" dirty="0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83863" y="1428729"/>
          <a:ext cx="8460000" cy="5142687"/>
        </p:xfrm>
        <a:graphic>
          <a:graphicData uri="http://schemas.openxmlformats.org/drawingml/2006/table">
            <a:tbl>
              <a:tblPr bandRow="1">
                <a:tableStyleId>{22838BEF-8BB2-4498-84A7-C5851F593DF1}</a:tableStyleId>
              </a:tblPr>
              <a:tblGrid>
                <a:gridCol w="668406"/>
                <a:gridCol w="7791594"/>
              </a:tblGrid>
              <a:tr h="148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18.1%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8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15.3%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8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14.9%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3473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latin typeface="Arial Cyr"/>
                        </a:rPr>
                        <a:t>8.9%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8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5.7%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8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4.7%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8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4.4%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8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4.0%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3473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latin typeface="Arial Cyr"/>
                        </a:rPr>
                        <a:t>4.1%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8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3.9%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8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3.1%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8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2.8%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8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2.6%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3473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latin typeface="Arial Cyr"/>
                        </a:rPr>
                        <a:t>2.6%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8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2.5%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8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2.3%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8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2.3%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700" b="1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8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2.1%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700" b="1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3473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latin typeface="Arial Cyr"/>
                        </a:rPr>
                        <a:t>2.1%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700" b="1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8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2.0%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700" b="1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8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2.0%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700" b="1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8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1.7%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700" b="1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8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700" b="1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3473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latin typeface="Arial Cyr"/>
                        </a:rPr>
                        <a:t>1.6%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700" b="1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8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1.7%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700" b="1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8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1.7%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700" b="1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8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700" b="1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8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1.3%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700" b="1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3473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latin typeface="Arial Cyr"/>
                        </a:rPr>
                        <a:t>1.2%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700" b="1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8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1.1%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700" b="1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8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1.1%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700" b="1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8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0.9%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700" b="1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8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0.8%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700" b="1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3473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latin typeface="Arial Cyr"/>
                        </a:rPr>
                        <a:t>0.7%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700" b="1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108000" marT="10800" marB="0"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Содержимое 3"/>
          <p:cNvGraphicFramePr>
            <a:graphicFrameLocks/>
          </p:cNvGraphicFramePr>
          <p:nvPr/>
        </p:nvGraphicFramePr>
        <p:xfrm>
          <a:off x="506959" y="1390803"/>
          <a:ext cx="7678760" cy="52482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8" name="Заголовок 41"/>
          <p:cNvSpPr>
            <a:spLocks noGrp="1"/>
          </p:cNvSpPr>
          <p:nvPr>
            <p:ph type="title"/>
          </p:nvPr>
        </p:nvSpPr>
        <p:spPr>
          <a:xfrm>
            <a:off x="498474" y="395721"/>
            <a:ext cx="7556313" cy="995082"/>
          </a:xfrm>
        </p:spPr>
        <p:txBody>
          <a:bodyPr>
            <a:normAutofit fontScale="90000"/>
          </a:bodyPr>
          <a:lstStyle/>
          <a:p>
            <a:pPr lvl="0"/>
            <a:r>
              <a:rPr lang="ru-RU" sz="4000" dirty="0" smtClean="0">
                <a:latin typeface="Arial" pitchFamily="34" charset="0"/>
                <a:cs typeface="Arial" pitchFamily="34" charset="0"/>
              </a:rPr>
              <a:t>Топ печатных и электронных версий изданий</a:t>
            </a:r>
            <a:endParaRPr lang="ru-RU" sz="2000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half" idx="2"/>
          </p:nvPr>
        </p:nvSpPr>
        <p:spPr>
          <a:xfrm>
            <a:off x="4275138" y="874400"/>
            <a:ext cx="7558960" cy="774700"/>
          </a:xfrm>
        </p:spPr>
        <p:txBody>
          <a:bodyPr/>
          <a:lstStyle/>
          <a:p>
            <a:r>
              <a:rPr lang="ru-RU" dirty="0" smtClean="0"/>
              <a:t>Ежемесячные</a:t>
            </a:r>
            <a:endParaRPr lang="ru-RU" dirty="0"/>
          </a:p>
        </p:txBody>
      </p:sp>
      <p:sp>
        <p:nvSpPr>
          <p:cNvPr id="54" name="Заголовок 1"/>
          <p:cNvSpPr txBox="1">
            <a:spLocks/>
          </p:cNvSpPr>
          <p:nvPr/>
        </p:nvSpPr>
        <p:spPr bwMode="auto">
          <a:xfrm>
            <a:off x="493626" y="6531656"/>
            <a:ext cx="8215370" cy="257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9" tIns="45719" rIns="91439" bIns="45719" anchor="ctr"/>
          <a:lstStyle/>
          <a:p>
            <a:pPr>
              <a:spcBef>
                <a:spcPct val="10000"/>
              </a:spcBef>
              <a:defRPr/>
            </a:pP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TNS Web Index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, NRS Россия, сентябрь 2010 - февраль 2011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,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Monthly Reach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, 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AIR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, Россия 100 000+, 16-54 лет. </a:t>
            </a: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grpSp>
        <p:nvGrpSpPr>
          <p:cNvPr id="2" name="Группа 11"/>
          <p:cNvGrpSpPr/>
          <p:nvPr/>
        </p:nvGrpSpPr>
        <p:grpSpPr>
          <a:xfrm>
            <a:off x="6380669" y="5144285"/>
            <a:ext cx="3207014" cy="622961"/>
            <a:chOff x="5940152" y="5511922"/>
            <a:chExt cx="3207014" cy="622961"/>
          </a:xfrm>
        </p:grpSpPr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>
              <a:off x="6190976" y="5511922"/>
              <a:ext cx="2956190" cy="3077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ru-RU" sz="1400" dirty="0" smtClean="0"/>
                <a:t>Печатная версия</a:t>
              </a:r>
              <a:endParaRPr lang="ru-RU" sz="1400" dirty="0"/>
            </a:p>
          </p:txBody>
        </p:sp>
        <p:sp>
          <p:nvSpPr>
            <p:cNvPr id="14" name="Rectangle 9"/>
            <p:cNvSpPr>
              <a:spLocks noChangeArrowheads="1"/>
            </p:cNvSpPr>
            <p:nvPr/>
          </p:nvSpPr>
          <p:spPr bwMode="auto">
            <a:xfrm>
              <a:off x="5940152" y="5603547"/>
              <a:ext cx="144000" cy="144000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5" name="Rectangle 10"/>
            <p:cNvSpPr>
              <a:spLocks noChangeArrowheads="1"/>
            </p:cNvSpPr>
            <p:nvPr/>
          </p:nvSpPr>
          <p:spPr bwMode="auto">
            <a:xfrm>
              <a:off x="5942991" y="5905899"/>
              <a:ext cx="144000" cy="144000"/>
            </a:xfrm>
            <a:prstGeom prst="rect">
              <a:avLst/>
            </a:prstGeom>
            <a:solidFill>
              <a:schemeClr val="accent3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6" name="Rectangle 12"/>
            <p:cNvSpPr>
              <a:spLocks noChangeArrowheads="1"/>
            </p:cNvSpPr>
            <p:nvPr/>
          </p:nvSpPr>
          <p:spPr bwMode="auto">
            <a:xfrm>
              <a:off x="6156176" y="5827106"/>
              <a:ext cx="2493091" cy="3077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ru-RU" sz="1400" dirty="0" smtClean="0"/>
                <a:t>Электронная версия</a:t>
              </a:r>
              <a:endParaRPr lang="ru-RU" sz="1400" dirty="0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474" y="48746"/>
            <a:ext cx="7556313" cy="995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Проникновение в возрастных группах</a:t>
            </a:r>
            <a:br>
              <a:rPr lang="ru-RU" dirty="0" smtClean="0"/>
            </a:br>
            <a:r>
              <a:rPr lang="ru-RU" sz="2000" dirty="0" smtClean="0"/>
              <a:t>% от возрастной группы, полугодовая аудитория</a:t>
            </a:r>
            <a:endParaRPr lang="ru-RU" sz="20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98475" y="1981200"/>
          <a:ext cx="7556500" cy="4252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517361" y="6399777"/>
            <a:ext cx="828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base">
              <a:spcBef>
                <a:spcPct val="10000"/>
              </a:spcBef>
              <a:spcAft>
                <a:spcPct val="0"/>
              </a:spcAft>
              <a:defRPr/>
            </a:pP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Источник: 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TNS Web Index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, апрель 2011, NRS Россия, Декабрь 2010 - Апрель 2011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, 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Россия 100 000+</a:t>
            </a: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474" y="115421"/>
            <a:ext cx="7556313" cy="995082"/>
          </a:xfrm>
        </p:spPr>
        <p:txBody>
          <a:bodyPr>
            <a:normAutofit/>
          </a:bodyPr>
          <a:lstStyle/>
          <a:p>
            <a:r>
              <a:rPr lang="ru-RU" dirty="0" smtClean="0"/>
              <a:t>Структура аудитории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% от полугодовой аудитории </a:t>
            </a:r>
            <a:r>
              <a:rPr lang="ru-RU" sz="2000" dirty="0" err="1" smtClean="0"/>
              <a:t>медиа</a:t>
            </a:r>
            <a:endParaRPr lang="ru-RU" sz="20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98475" y="1981200"/>
          <a:ext cx="7556500" cy="4252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517361" y="6399777"/>
            <a:ext cx="828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base">
              <a:spcBef>
                <a:spcPct val="10000"/>
              </a:spcBef>
              <a:spcAft>
                <a:spcPct val="0"/>
              </a:spcAft>
              <a:defRPr/>
            </a:pP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Источник: 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TNS Web 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Index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, апрель 2011, NRS Россия, Декабрь 2010 - Апрель 2011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, </a:t>
            </a:r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Россия 100 000</a:t>
            </a:r>
            <a:r>
              <a:rPr lang="ru-RU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+</a:t>
            </a: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Рисунок 10" descr="102538659.jpg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584" r="15584"/>
          <a:stretch>
            <a:fillRect/>
          </a:stretch>
        </p:blipFill>
        <p:spPr/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15" name="Рисунок 14" descr="73346752.jpg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584" r="15584"/>
          <a:stretch>
            <a:fillRect/>
          </a:stretch>
        </p:blipFill>
        <p:spPr/>
      </p:pic>
    </p:spTree>
    <p:extLst>
      <p:ext uri="{BB962C8B-B14F-4D97-AF65-F5344CB8AC3E}">
        <p14:creationId xmlns="" xmlns:p14="http://schemas.microsoft.com/office/powerpoint/2010/main" val="40406347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70" y="372374"/>
            <a:ext cx="7556313" cy="995082"/>
          </a:xfrm>
        </p:spPr>
        <p:txBody>
          <a:bodyPr>
            <a:noAutofit/>
          </a:bodyPr>
          <a:lstStyle/>
          <a:p>
            <a:r>
              <a:rPr lang="ru-RU" dirty="0" smtClean="0"/>
              <a:t>Тренды на российском рынке интернета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98475" y="1981200"/>
          <a:ext cx="7556500" cy="3887764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892581"/>
                <a:gridCol w="6663919"/>
              </a:tblGrid>
              <a:tr h="971941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 marL="88038" marR="88038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Замедление</a:t>
                      </a:r>
                      <a:r>
                        <a:rPr kumimoji="0" lang="ru-RU" sz="20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темпов прироста аудитории</a:t>
                      </a:r>
                      <a:endParaRPr kumimoji="0" lang="ru-RU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8038" marR="88038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71941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 marL="88038" marR="88038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Конкуренция между ТВ и интернетом за молодую аудиторию</a:t>
                      </a:r>
                    </a:p>
                  </a:txBody>
                  <a:tcPr marL="88038" marR="88038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71941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 marL="88038" marR="88038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Популярность социальных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</a:rPr>
                        <a:t>медиа</a:t>
                      </a:r>
                      <a:endParaRPr lang="ru-RU" sz="20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88038" marR="88038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71941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 marL="88038" marR="88038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Развитие мобильного интернета</a:t>
                      </a:r>
                    </a:p>
                  </a:txBody>
                  <a:tcPr marL="88038" marR="88038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Интернет: рост продолжается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Ежемесячный охват по России составляет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60%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населения 12+ лет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Выход в Интернет по сотовому составляет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18%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населения 12+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лет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Уникальные посетители растут быстрее людей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Рост мобильного интернета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Рост количества точек доступа в интернет</a:t>
            </a:r>
          </a:p>
          <a:p>
            <a:pPr>
              <a:spcBef>
                <a:spcPts val="600"/>
              </a:spcBef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Конкуренция ТВ и интернета за молодую аудиторию</a:t>
            </a:r>
            <a:endParaRPr lang="ru-RU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431D5-1B33-458B-8AFD-CECCB0FA18CB}" type="slidenum">
              <a:rPr lang="ru-RU" smtClean="0"/>
              <a:pPr/>
              <a:t>40</a:t>
            </a:fld>
            <a:endParaRPr kumimoji="0" lang="ru-RU"/>
          </a:p>
        </p:txBody>
      </p:sp>
    </p:spTree>
    <p:extLst>
      <p:ext uri="{BB962C8B-B14F-4D97-AF65-F5344CB8AC3E}">
        <p14:creationId xmlns="" xmlns:p14="http://schemas.microsoft.com/office/powerpoint/2010/main" val="31724926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Название 1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</a:t>
            </a:r>
            <a:r>
              <a:rPr lang="ru-RU" dirty="0"/>
              <a:t>е</a:t>
            </a:r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928662" y="703384"/>
            <a:ext cx="2959492" cy="92867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45720" rIns="45720" anchor="ctr"/>
          <a:lstStyle/>
          <a:p>
            <a:pPr algn="l">
              <a:spcBef>
                <a:spcPts val="600"/>
              </a:spcBef>
            </a:pPr>
            <a:r>
              <a:rPr lang="ru-RU" sz="1600" dirty="0">
                <a:solidFill>
                  <a:schemeClr val="bg1"/>
                </a:solidFill>
              </a:rPr>
              <a:t>TNS Россия</a:t>
            </a:r>
            <a:r>
              <a:rPr lang="en-US" sz="1600" dirty="0">
                <a:solidFill>
                  <a:schemeClr val="bg1"/>
                </a:solidFill>
              </a:rPr>
              <a:t/>
            </a:r>
            <a:br>
              <a:rPr lang="en-US" sz="1600" dirty="0">
                <a:solidFill>
                  <a:schemeClr val="bg1"/>
                </a:solidFill>
              </a:rPr>
            </a:br>
            <a:r>
              <a:rPr lang="en-US" sz="1200" dirty="0" smtClean="0">
                <a:solidFill>
                  <a:schemeClr val="bg1"/>
                </a:solidFill>
              </a:rPr>
              <a:t>1</a:t>
            </a:r>
            <a:r>
              <a:rPr lang="ru-RU" sz="1200" dirty="0">
                <a:solidFill>
                  <a:schemeClr val="bg1"/>
                </a:solidFill>
              </a:rPr>
              <a:t>25319, Москва, Б. </a:t>
            </a:r>
            <a:r>
              <a:rPr lang="ru-RU" sz="1200" dirty="0" err="1">
                <a:solidFill>
                  <a:schemeClr val="bg1"/>
                </a:solidFill>
              </a:rPr>
              <a:t>Коптевский</a:t>
            </a:r>
            <a:r>
              <a:rPr lang="ru-RU" sz="1200" dirty="0">
                <a:solidFill>
                  <a:schemeClr val="bg1"/>
                </a:solidFill>
              </a:rPr>
              <a:t> проезд, 6,</a:t>
            </a:r>
            <a:r>
              <a:rPr lang="en-US" sz="1200" dirty="0">
                <a:solidFill>
                  <a:schemeClr val="bg1"/>
                </a:solidFill>
              </a:rPr>
              <a:t/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ru-RU" sz="1200" dirty="0" smtClean="0">
                <a:solidFill>
                  <a:schemeClr val="bg1"/>
                </a:solidFill>
              </a:rPr>
              <a:t>тел</a:t>
            </a:r>
            <a:r>
              <a:rPr lang="ru-RU" sz="1200" dirty="0">
                <a:solidFill>
                  <a:schemeClr val="bg1"/>
                </a:solidFill>
              </a:rPr>
              <a:t>. +7 </a:t>
            </a:r>
            <a:r>
              <a:rPr lang="en-US" sz="1200" dirty="0">
                <a:solidFill>
                  <a:schemeClr val="bg1"/>
                </a:solidFill>
              </a:rPr>
              <a:t>4</a:t>
            </a:r>
            <a:r>
              <a:rPr lang="ru-RU" sz="1200" dirty="0">
                <a:solidFill>
                  <a:schemeClr val="bg1"/>
                </a:solidFill>
              </a:rPr>
              <a:t>95 9358718</a:t>
            </a:r>
            <a:r>
              <a:rPr lang="en-US" sz="1200" dirty="0">
                <a:solidFill>
                  <a:schemeClr val="bg1"/>
                </a:solidFill>
              </a:rPr>
              <a:t>,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 smtClean="0">
                <a:solidFill>
                  <a:schemeClr val="bg1"/>
                </a:solidFill>
              </a:rPr>
              <a:t>w</a:t>
            </a:r>
            <a:r>
              <a:rPr lang="ru-RU" sz="1200" dirty="0" err="1">
                <a:solidFill>
                  <a:schemeClr val="bg1"/>
                </a:solidFill>
              </a:rPr>
              <a:t>eb</a:t>
            </a:r>
            <a:r>
              <a:rPr lang="ru-RU" sz="1200" dirty="0">
                <a:solidFill>
                  <a:schemeClr val="bg1"/>
                </a:solidFill>
              </a:rPr>
              <a:t> </a:t>
            </a:r>
            <a:r>
              <a:rPr lang="ru-RU" sz="1200" dirty="0" err="1">
                <a:solidFill>
                  <a:schemeClr val="bg1"/>
                </a:solidFill>
                <a:hlinkClick r:id="rId3"/>
              </a:rPr>
              <a:t>www.tns-global</a:t>
            </a:r>
            <a:r>
              <a:rPr lang="ru-RU" sz="1200" dirty="0">
                <a:solidFill>
                  <a:schemeClr val="bg1"/>
                </a:solidFill>
                <a:hlinkClick r:id="rId3"/>
              </a:rPr>
              <a:t>.</a:t>
            </a:r>
            <a:r>
              <a:rPr lang="en-US" sz="1200" dirty="0" err="1">
                <a:solidFill>
                  <a:schemeClr val="bg1"/>
                </a:solidFill>
                <a:hlinkClick r:id="rId3"/>
              </a:rPr>
              <a:t>ru</a:t>
            </a:r>
            <a:r>
              <a:rPr lang="ru-RU" sz="1200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6342355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98474" y="383846"/>
            <a:ext cx="7556313" cy="995082"/>
          </a:xfrm>
        </p:spPr>
        <p:txBody>
          <a:bodyPr/>
          <a:lstStyle/>
          <a:p>
            <a:r>
              <a:rPr lang="ru-RU" dirty="0" smtClean="0"/>
              <a:t>Доля интернет пользователей в населении</a:t>
            </a:r>
            <a:endParaRPr lang="ru-RU" dirty="0"/>
          </a:p>
        </p:txBody>
      </p:sp>
      <p:sp>
        <p:nvSpPr>
          <p:cNvPr id="22" name="Текст 21"/>
          <p:cNvSpPr>
            <a:spLocks noGrp="1"/>
          </p:cNvSpPr>
          <p:nvPr>
            <p:ph type="body" sz="half" idx="2"/>
          </p:nvPr>
        </p:nvSpPr>
        <p:spPr>
          <a:xfrm>
            <a:off x="498518" y="1378928"/>
            <a:ext cx="7558960" cy="774700"/>
          </a:xfrm>
        </p:spPr>
        <p:txBody>
          <a:bodyPr/>
          <a:lstStyle/>
          <a:p>
            <a:r>
              <a:rPr lang="ru-RU" dirty="0" smtClean="0"/>
              <a:t>Россия 100 000+, 12+ лет, март 2011</a:t>
            </a:r>
            <a:endParaRPr lang="ru-RU" dirty="0"/>
          </a:p>
        </p:txBody>
      </p:sp>
      <p:sp>
        <p:nvSpPr>
          <p:cNvPr id="5" name="Овал 4"/>
          <p:cNvSpPr>
            <a:spLocks noChangeAspect="1"/>
          </p:cNvSpPr>
          <p:nvPr/>
        </p:nvSpPr>
        <p:spPr>
          <a:xfrm>
            <a:off x="3082753" y="2036388"/>
            <a:ext cx="4032000" cy="4032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Круговая 6"/>
          <p:cNvSpPr>
            <a:spLocks noChangeAspect="1"/>
          </p:cNvSpPr>
          <p:nvPr/>
        </p:nvSpPr>
        <p:spPr>
          <a:xfrm>
            <a:off x="3082753" y="2036388"/>
            <a:ext cx="4032000" cy="4032000"/>
          </a:xfrm>
          <a:prstGeom prst="pie">
            <a:avLst>
              <a:gd name="adj1" fmla="val 0"/>
              <a:gd name="adj2" fmla="val 13341229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ru-RU"/>
          </a:p>
        </p:txBody>
      </p:sp>
      <p:sp>
        <p:nvSpPr>
          <p:cNvPr id="9" name="Круговая 8"/>
          <p:cNvSpPr>
            <a:spLocks noChangeAspect="1"/>
          </p:cNvSpPr>
          <p:nvPr/>
        </p:nvSpPr>
        <p:spPr>
          <a:xfrm>
            <a:off x="3082753" y="2036388"/>
            <a:ext cx="4032000" cy="4032000"/>
          </a:xfrm>
          <a:prstGeom prst="pie">
            <a:avLst>
              <a:gd name="adj1" fmla="val 0"/>
              <a:gd name="adj2" fmla="val 11532578"/>
            </a:avLst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Круговая 7"/>
          <p:cNvSpPr>
            <a:spLocks noChangeAspect="1"/>
          </p:cNvSpPr>
          <p:nvPr/>
        </p:nvSpPr>
        <p:spPr>
          <a:xfrm>
            <a:off x="3082753" y="2036388"/>
            <a:ext cx="4032000" cy="4032000"/>
          </a:xfrm>
          <a:prstGeom prst="pie">
            <a:avLst>
              <a:gd name="adj1" fmla="val 0"/>
              <a:gd name="adj2" fmla="val 9547087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5790" y="2937117"/>
            <a:ext cx="222419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Аудитория за месяц </a:t>
            </a:r>
            <a:r>
              <a:rPr lang="ru-RU" sz="4800" dirty="0" smtClean="0">
                <a:solidFill>
                  <a:schemeClr val="accent5">
                    <a:lumMod val="75000"/>
                  </a:schemeClr>
                </a:solidFill>
              </a:rPr>
              <a:t>60</a:t>
            </a:r>
            <a:r>
              <a:rPr lang="en-US" sz="4800" dirty="0" smtClean="0">
                <a:solidFill>
                  <a:schemeClr val="accent5">
                    <a:lumMod val="75000"/>
                  </a:schemeClr>
                </a:solidFill>
              </a:rPr>
              <a:t>%</a:t>
            </a:r>
            <a:endParaRPr lang="ru-RU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5790" y="2937117"/>
            <a:ext cx="222419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Аудитория за неделю </a:t>
            </a:r>
            <a:r>
              <a:rPr lang="ru-RU" sz="4800" dirty="0" smtClean="0">
                <a:solidFill>
                  <a:schemeClr val="accent4">
                    <a:lumMod val="75000"/>
                  </a:schemeClr>
                </a:solidFill>
              </a:rPr>
              <a:t>56</a:t>
            </a:r>
            <a:r>
              <a:rPr lang="en-US" sz="4800" dirty="0" smtClean="0">
                <a:solidFill>
                  <a:schemeClr val="accent4">
                    <a:lumMod val="75000"/>
                  </a:schemeClr>
                </a:solidFill>
              </a:rPr>
              <a:t>%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5790" y="2937117"/>
            <a:ext cx="222419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3"/>
                </a:solidFill>
              </a:rPr>
              <a:t>Аудитория за сутки </a:t>
            </a:r>
            <a:r>
              <a:rPr lang="ru-RU" sz="4800" dirty="0" smtClean="0">
                <a:solidFill>
                  <a:schemeClr val="accent3"/>
                </a:solidFill>
              </a:rPr>
              <a:t>46</a:t>
            </a:r>
            <a:r>
              <a:rPr lang="en-US" sz="4800" dirty="0" smtClean="0">
                <a:solidFill>
                  <a:schemeClr val="accent3"/>
                </a:solidFill>
              </a:rPr>
              <a:t>%</a:t>
            </a:r>
            <a:endParaRPr lang="ru-RU" sz="36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09383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9" grpId="0" animBg="1"/>
      <p:bldP spid="9" grpId="1" animBg="1"/>
      <p:bldP spid="8" grpId="0" animBg="1"/>
      <p:bldP spid="10" grpId="0"/>
      <p:bldP spid="10" grpId="1"/>
      <p:bldP spid="11" grpId="0"/>
      <p:bldP spid="11" grpId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474" y="-174279"/>
            <a:ext cx="7556313" cy="995082"/>
          </a:xfrm>
        </p:spPr>
        <p:txBody>
          <a:bodyPr>
            <a:noAutofit/>
          </a:bodyPr>
          <a:lstStyle/>
          <a:p>
            <a:r>
              <a:rPr lang="ru-RU" dirty="0" smtClean="0"/>
              <a:t>Динамика аудитории Интернета 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687997308"/>
              </p:ext>
            </p:extLst>
          </p:nvPr>
        </p:nvGraphicFramePr>
        <p:xfrm>
          <a:off x="484095" y="1904253"/>
          <a:ext cx="7556500" cy="4252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98518" y="820803"/>
            <a:ext cx="7558960" cy="774700"/>
          </a:xfrm>
        </p:spPr>
        <p:txBody>
          <a:bodyPr/>
          <a:lstStyle/>
          <a:p>
            <a:r>
              <a:rPr lang="ru-RU" dirty="0">
                <a:latin typeface="+mn-lt"/>
                <a:cs typeface="Arial" pitchFamily="34" charset="0"/>
              </a:rPr>
              <a:t>2005-201</a:t>
            </a:r>
            <a:r>
              <a:rPr lang="en-US" dirty="0">
                <a:latin typeface="+mn-lt"/>
                <a:cs typeface="Arial" pitchFamily="34" charset="0"/>
              </a:rPr>
              <a:t>1</a:t>
            </a:r>
            <a:r>
              <a:rPr lang="ru-RU" dirty="0">
                <a:latin typeface="+mn-lt"/>
                <a:cs typeface="Arial" pitchFamily="34" charset="0"/>
              </a:rPr>
              <a:t>, %</a:t>
            </a:r>
            <a:r>
              <a:rPr lang="en-US" dirty="0">
                <a:latin typeface="+mn-lt"/>
                <a:cs typeface="Arial" pitchFamily="34" charset="0"/>
              </a:rPr>
              <a:t> </a:t>
            </a:r>
            <a:r>
              <a:rPr lang="ru-RU" dirty="0">
                <a:latin typeface="+mn-lt"/>
                <a:cs typeface="Arial" pitchFamily="34" charset="0"/>
              </a:rPr>
              <a:t>от </a:t>
            </a:r>
            <a:r>
              <a:rPr lang="ru-RU" dirty="0" smtClean="0">
                <a:latin typeface="+mn-lt"/>
                <a:cs typeface="Arial" pitchFamily="34" charset="0"/>
              </a:rPr>
              <a:t>населения 12+ лет, Россия 100 000+</a:t>
            </a:r>
            <a:endParaRPr lang="ru-RU" dirty="0">
              <a:latin typeface="+mn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784772" y="2366193"/>
            <a:ext cx="8214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0" i="0" u="none" strike="noStrike" kern="1200" baseline="0">
                <a:solidFill>
                  <a:srgbClr val="EA157A">
                    <a:lumMod val="7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smtClean="0">
                <a:solidFill>
                  <a:schemeClr val="accent2"/>
                </a:solidFill>
                <a:cs typeface="Arial" pitchFamily="34" charset="0"/>
              </a:rPr>
              <a:t>6</a:t>
            </a:r>
            <a:r>
              <a:rPr lang="ru-RU" sz="2000" b="1" dirty="0" smtClean="0">
                <a:solidFill>
                  <a:schemeClr val="accent2"/>
                </a:solidFill>
                <a:cs typeface="Arial" pitchFamily="34" charset="0"/>
              </a:rPr>
              <a:t>8</a:t>
            </a:r>
            <a:r>
              <a:rPr lang="en-US" sz="2000" b="1" dirty="0" smtClean="0">
                <a:solidFill>
                  <a:schemeClr val="accent2"/>
                </a:solidFill>
                <a:cs typeface="Arial" pitchFamily="34" charset="0"/>
              </a:rPr>
              <a:t>%</a:t>
            </a:r>
            <a:endParaRPr lang="en-US" sz="2000" b="1" dirty="0">
              <a:solidFill>
                <a:schemeClr val="accent2"/>
              </a:solidFill>
              <a:cs typeface="Arial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796647" y="3051633"/>
            <a:ext cx="8214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0" i="0" u="none" strike="noStrike" kern="1200" baseline="0">
                <a:solidFill>
                  <a:srgbClr val="EA157A">
                    <a:lumMod val="7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2000" b="1" dirty="0" smtClean="0">
                <a:solidFill>
                  <a:schemeClr val="accent3"/>
                </a:solidFill>
              </a:rPr>
              <a:t>60</a:t>
            </a:r>
            <a:r>
              <a:rPr lang="en-US" sz="2000" b="1" dirty="0" smtClean="0">
                <a:solidFill>
                  <a:schemeClr val="accent3"/>
                </a:solidFill>
              </a:rPr>
              <a:t>%</a:t>
            </a:r>
            <a:endParaRPr lang="en-US" sz="2000" b="1" dirty="0">
              <a:solidFill>
                <a:schemeClr val="accent3"/>
              </a:solidFill>
            </a:endParaRPr>
          </a:p>
        </p:txBody>
      </p:sp>
      <p:grpSp>
        <p:nvGrpSpPr>
          <p:cNvPr id="3" name="Группа 26"/>
          <p:cNvGrpSpPr/>
          <p:nvPr/>
        </p:nvGrpSpPr>
        <p:grpSpPr>
          <a:xfrm>
            <a:off x="5930081" y="1904253"/>
            <a:ext cx="2626657" cy="4429523"/>
            <a:chOff x="6612634" y="1766558"/>
            <a:chExt cx="2626657" cy="4429523"/>
          </a:xfrm>
        </p:grpSpPr>
        <p:grpSp>
          <p:nvGrpSpPr>
            <p:cNvPr id="4" name="Группа 25"/>
            <p:cNvGrpSpPr/>
            <p:nvPr/>
          </p:nvGrpSpPr>
          <p:grpSpPr>
            <a:xfrm>
              <a:off x="6612634" y="1766558"/>
              <a:ext cx="2626657" cy="4429523"/>
              <a:chOff x="6574534" y="1766558"/>
              <a:chExt cx="2626657" cy="4429523"/>
            </a:xfrm>
          </p:grpSpPr>
          <p:grpSp>
            <p:nvGrpSpPr>
              <p:cNvPr id="6" name="Группа 15"/>
              <p:cNvGrpSpPr/>
              <p:nvPr/>
            </p:nvGrpSpPr>
            <p:grpSpPr>
              <a:xfrm>
                <a:off x="6574534" y="1766558"/>
                <a:ext cx="1170813" cy="4429523"/>
                <a:chOff x="6574534" y="1766558"/>
                <a:chExt cx="1170813" cy="4429523"/>
              </a:xfrm>
            </p:grpSpPr>
            <p:cxnSp>
              <p:nvCxnSpPr>
                <p:cNvPr id="17" name="Прямая соединительная линия 16"/>
                <p:cNvCxnSpPr/>
                <p:nvPr/>
              </p:nvCxnSpPr>
              <p:spPr>
                <a:xfrm flipV="1">
                  <a:off x="7168001" y="1766558"/>
                  <a:ext cx="0" cy="4032448"/>
                </a:xfrm>
                <a:prstGeom prst="line">
                  <a:avLst/>
                </a:prstGeom>
                <a:ln w="19050">
                  <a:solidFill>
                    <a:schemeClr val="tx1">
                      <a:lumMod val="85000"/>
                      <a:lumOff val="1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" name="TextBox 11"/>
                <p:cNvSpPr txBox="1"/>
                <p:nvPr/>
              </p:nvSpPr>
              <p:spPr>
                <a:xfrm>
                  <a:off x="6574534" y="5857527"/>
                  <a:ext cx="1170813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1600" dirty="0" smtClean="0">
                      <a:solidFill>
                        <a:srgbClr val="000000"/>
                      </a:solidFill>
                    </a:rPr>
                    <a:t>Март</a:t>
                  </a:r>
                  <a:r>
                    <a:rPr lang="ru-RU" sz="1600" dirty="0">
                      <a:solidFill>
                        <a:srgbClr val="000000"/>
                      </a:solidFill>
                    </a:rPr>
                    <a:t> </a:t>
                  </a:r>
                  <a:r>
                    <a:rPr lang="ru-RU" sz="1600" dirty="0" smtClean="0">
                      <a:solidFill>
                        <a:srgbClr val="000000"/>
                      </a:solidFill>
                    </a:rPr>
                    <a:t>2010</a:t>
                  </a:r>
                  <a:endParaRPr lang="ru-RU" sz="1600" dirty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4" name="TextBox 13"/>
              <p:cNvSpPr txBox="1"/>
              <p:nvPr/>
            </p:nvSpPr>
            <p:spPr>
              <a:xfrm>
                <a:off x="8030378" y="5857527"/>
                <a:ext cx="117081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600" dirty="0" smtClean="0">
                    <a:solidFill>
                      <a:srgbClr val="000000"/>
                    </a:solidFill>
                  </a:rPr>
                  <a:t>Март 20</a:t>
                </a:r>
                <a:r>
                  <a:rPr lang="en-US" sz="1600" dirty="0" smtClean="0">
                    <a:solidFill>
                      <a:srgbClr val="000000"/>
                    </a:solidFill>
                  </a:rPr>
                  <a:t>1</a:t>
                </a:r>
                <a:r>
                  <a:rPr lang="ru-RU" sz="1600" dirty="0" smtClean="0">
                    <a:solidFill>
                      <a:srgbClr val="000000"/>
                    </a:solidFill>
                  </a:rPr>
                  <a:t>1</a:t>
                </a:r>
                <a:endParaRPr lang="ru-RU" sz="1600" dirty="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21" name="Прямая со стрелкой 20"/>
              <p:cNvCxnSpPr/>
              <p:nvPr/>
            </p:nvCxnSpPr>
            <p:spPr>
              <a:xfrm>
                <a:off x="7168001" y="4847601"/>
                <a:ext cx="1281740" cy="1588"/>
              </a:xfrm>
              <a:prstGeom prst="straightConnector1">
                <a:avLst/>
              </a:prstGeom>
              <a:ln w="19050">
                <a:solidFill>
                  <a:srgbClr val="262626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Box 21"/>
              <p:cNvSpPr txBox="1"/>
              <p:nvPr/>
            </p:nvSpPr>
            <p:spPr>
              <a:xfrm>
                <a:off x="7317799" y="4509120"/>
                <a:ext cx="976549" cy="584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600" dirty="0">
                    <a:solidFill>
                      <a:srgbClr val="000000"/>
                    </a:solidFill>
                  </a:rPr>
                  <a:t>Прирост </a:t>
                </a:r>
                <a:r>
                  <a:rPr lang="ru-RU" sz="1600" dirty="0" smtClean="0">
                    <a:solidFill>
                      <a:srgbClr val="000000"/>
                    </a:solidFill>
                  </a:rPr>
                  <a:t/>
                </a:r>
                <a:br>
                  <a:rPr lang="ru-RU" sz="1600" dirty="0" smtClean="0">
                    <a:solidFill>
                      <a:srgbClr val="000000"/>
                    </a:solidFill>
                  </a:rPr>
                </a:br>
                <a:r>
                  <a:rPr lang="ru-RU" sz="1600" dirty="0" smtClean="0">
                    <a:solidFill>
                      <a:srgbClr val="000000"/>
                    </a:solidFill>
                  </a:rPr>
                  <a:t>за </a:t>
                </a:r>
                <a:r>
                  <a:rPr lang="ru-RU" sz="1600" dirty="0">
                    <a:solidFill>
                      <a:srgbClr val="000000"/>
                    </a:solidFill>
                  </a:rPr>
                  <a:t>год</a:t>
                </a:r>
              </a:p>
            </p:txBody>
          </p:sp>
        </p:grpSp>
        <p:cxnSp>
          <p:nvCxnSpPr>
            <p:cNvPr id="26" name="Прямая соединительная линия 25"/>
            <p:cNvCxnSpPr/>
            <p:nvPr/>
          </p:nvCxnSpPr>
          <p:spPr>
            <a:xfrm flipV="1">
              <a:off x="8479200" y="1766558"/>
              <a:ext cx="0" cy="4032448"/>
            </a:xfrm>
            <a:prstGeom prst="line">
              <a:avLst/>
            </a:prstGeom>
            <a:ln w="19050">
              <a:solidFill>
                <a:srgbClr val="26262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Скругленная прямоугольная выноска 9"/>
          <p:cNvSpPr/>
          <p:nvPr/>
        </p:nvSpPr>
        <p:spPr>
          <a:xfrm>
            <a:off x="7167613" y="1990168"/>
            <a:ext cx="1188000" cy="360000"/>
          </a:xfrm>
          <a:prstGeom prst="wedgeRoundRectCallout">
            <a:avLst>
              <a:gd name="adj1" fmla="val 4091"/>
              <a:gd name="adj2" fmla="val 76655"/>
              <a:gd name="adj3" fmla="val 16667"/>
            </a:avLst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Москва +5%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7167620" y="3818826"/>
            <a:ext cx="1187993" cy="360000"/>
          </a:xfrm>
          <a:prstGeom prst="wedgeRoundRectCallout">
            <a:avLst>
              <a:gd name="adj1" fmla="val 5471"/>
              <a:gd name="adj2" fmla="val -103543"/>
              <a:gd name="adj3" fmla="val 16667"/>
            </a:avLst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Россия +13%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73214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Chart bld="series" animBg="0"/>
        </p:bldSub>
      </p:bldGraphic>
      <p:bldP spid="15" grpId="0"/>
      <p:bldP spid="24" grpId="0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474" y="-174279"/>
            <a:ext cx="7556313" cy="995082"/>
          </a:xfrm>
        </p:spPr>
        <p:txBody>
          <a:bodyPr/>
          <a:lstStyle/>
          <a:p>
            <a:r>
              <a:rPr lang="ru-RU" smtClean="0"/>
              <a:t>Где живут пользователи</a:t>
            </a:r>
            <a:endParaRPr lang="ru-RU" dirty="0"/>
          </a:p>
        </p:txBody>
      </p:sp>
      <p:graphicFrame>
        <p:nvGraphicFramePr>
          <p:cNvPr id="3" name="Содержимое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339592895"/>
              </p:ext>
            </p:extLst>
          </p:nvPr>
        </p:nvGraphicFramePr>
        <p:xfrm>
          <a:off x="498474" y="1826351"/>
          <a:ext cx="7807325" cy="45735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431D5-1B33-458B-8AFD-CECCB0FA18CB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98518" y="820803"/>
            <a:ext cx="7558960" cy="774700"/>
          </a:xfrm>
        </p:spPr>
        <p:txBody>
          <a:bodyPr/>
          <a:lstStyle/>
          <a:p>
            <a:r>
              <a:rPr lang="en-US" dirty="0" smtClean="0"/>
              <a:t> </a:t>
            </a:r>
            <a:r>
              <a:rPr lang="ru-RU" dirty="0" smtClean="0"/>
              <a:t>Млн. чел. 12+ лет, аудитория за месяц, март 2010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796480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474" y="-174279"/>
            <a:ext cx="7556313" cy="995082"/>
          </a:xfrm>
        </p:spPr>
        <p:txBody>
          <a:bodyPr/>
          <a:lstStyle/>
          <a:p>
            <a:r>
              <a:rPr lang="ru-RU" smtClean="0"/>
              <a:t>Кто еще не в сети?</a:t>
            </a:r>
            <a:endParaRPr lang="ru-RU" dirty="0"/>
          </a:p>
        </p:txBody>
      </p:sp>
      <p:sp>
        <p:nvSpPr>
          <p:cNvPr id="28" name="Номер слайда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431D5-1B33-458B-8AFD-CECCB0FA18CB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32" name="Текст 31"/>
          <p:cNvSpPr>
            <a:spLocks noGrp="1"/>
          </p:cNvSpPr>
          <p:nvPr>
            <p:ph type="body" sz="half" idx="2"/>
          </p:nvPr>
        </p:nvSpPr>
        <p:spPr>
          <a:xfrm>
            <a:off x="498518" y="820803"/>
            <a:ext cx="7558960" cy="774700"/>
          </a:xfrm>
        </p:spPr>
        <p:txBody>
          <a:bodyPr/>
          <a:lstStyle/>
          <a:p>
            <a:r>
              <a:rPr lang="ru-RU" dirty="0" smtClean="0"/>
              <a:t>Процент пользователей внутри возрастных групп, аудитория за месяц, Россия 100 000+, март 2011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098648" y="2015514"/>
            <a:ext cx="2218568" cy="11079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3810000">
            <a:bevelT w="635000" h="1263650"/>
            <a:bevelB w="381000" h="3810000"/>
          </a:sp3d>
        </p:spPr>
        <p:txBody>
          <a:bodyPr wrap="square" rtlCol="0">
            <a:spAutoFit/>
            <a:sp3d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6600" b="1" dirty="0" smtClean="0">
                <a:solidFill>
                  <a:schemeClr val="accent4"/>
                </a:solidFill>
                <a:cs typeface="Arial" charset="0"/>
              </a:rPr>
              <a:t>31%</a:t>
            </a:r>
            <a:endParaRPr lang="ru-RU" sz="6600" b="1" dirty="0">
              <a:solidFill>
                <a:schemeClr val="accent4"/>
              </a:solidFill>
              <a:cs typeface="Arial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73642" y="2022710"/>
            <a:ext cx="2218568" cy="11079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3810000">
            <a:bevelT w="635000" h="1263650"/>
            <a:bevelB w="381000" h="3810000"/>
          </a:sp3d>
        </p:spPr>
        <p:txBody>
          <a:bodyPr wrap="square" rtlCol="0">
            <a:spAutoFit/>
            <a:sp3d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6600" b="1" dirty="0" smtClean="0">
                <a:solidFill>
                  <a:schemeClr val="accent4"/>
                </a:solidFill>
                <a:cs typeface="Arial" charset="0"/>
              </a:rPr>
              <a:t>80%</a:t>
            </a:r>
            <a:endParaRPr lang="ru-RU" sz="6600" b="1" dirty="0">
              <a:solidFill>
                <a:schemeClr val="accent4"/>
              </a:solidFill>
              <a:cs typeface="Arial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7544" y="2022710"/>
            <a:ext cx="2218568" cy="11079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3810000">
            <a:bevelT w="635000" h="1263650"/>
            <a:bevelB w="381000" h="3810000"/>
          </a:sp3d>
        </p:spPr>
        <p:txBody>
          <a:bodyPr wrap="square" rtlCol="0">
            <a:spAutoFit/>
            <a:sp3d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6600" b="1" spc="-300" dirty="0" smtClean="0">
                <a:solidFill>
                  <a:schemeClr val="accent4"/>
                </a:solidFill>
                <a:cs typeface="Arial" charset="0"/>
              </a:rPr>
              <a:t>94%</a:t>
            </a:r>
            <a:endParaRPr lang="ru-RU" sz="6600" b="1" spc="-300" dirty="0">
              <a:solidFill>
                <a:schemeClr val="accent4"/>
              </a:solidFill>
              <a:cs typeface="Arial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56748" y="5535168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chemeClr val="accent1"/>
                </a:solidFill>
                <a:cs typeface="Arial" charset="0"/>
              </a:rPr>
              <a:t>12-24</a:t>
            </a:r>
            <a:endParaRPr lang="ru-RU" sz="3600" dirty="0">
              <a:solidFill>
                <a:schemeClr val="accent1"/>
              </a:solidFill>
              <a:cs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62846" y="5535168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chemeClr val="accent1"/>
                </a:solidFill>
                <a:cs typeface="Arial" charset="0"/>
              </a:rPr>
              <a:t>25-44</a:t>
            </a:r>
            <a:endParaRPr lang="ru-RU" sz="3600" dirty="0">
              <a:solidFill>
                <a:schemeClr val="accent1"/>
              </a:solidFill>
              <a:cs typeface="Arial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85862" y="5535168"/>
            <a:ext cx="2044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chemeClr val="accent1"/>
                </a:solidFill>
                <a:cs typeface="Arial" charset="0"/>
              </a:rPr>
              <a:t>45+ лет </a:t>
            </a:r>
            <a:endParaRPr lang="ru-RU" sz="3600" dirty="0">
              <a:solidFill>
                <a:schemeClr val="accent1"/>
              </a:solidFill>
              <a:cs typeface="Arial" charset="0"/>
            </a:endParaRPr>
          </a:p>
        </p:txBody>
      </p:sp>
      <p:pic>
        <p:nvPicPr>
          <p:cNvPr id="43" name="Рисунок 42" descr="103923254.jpg"/>
          <p:cNvPicPr>
            <a:picLocks/>
          </p:cNvPicPr>
          <p:nvPr/>
        </p:nvPicPr>
        <p:blipFill>
          <a:blip r:embed="rId3" cstate="print">
            <a:clrChange>
              <a:clrFrom>
                <a:srgbClr val="FAF9F9"/>
              </a:clrFrom>
              <a:clrTo>
                <a:srgbClr val="FAF9F9">
                  <a:alpha val="0"/>
                </a:srgbClr>
              </a:clrTo>
            </a:clrChange>
          </a:blip>
          <a:srcRect l="10445" t="10811" r="4360" b="13513"/>
          <a:stretch>
            <a:fillRect/>
          </a:stretch>
        </p:blipFill>
        <p:spPr>
          <a:xfrm>
            <a:off x="5902040" y="3698936"/>
            <a:ext cx="2538000" cy="1692000"/>
          </a:xfrm>
          <a:prstGeom prst="rect">
            <a:avLst/>
          </a:prstGeom>
        </p:spPr>
      </p:pic>
      <p:pic>
        <p:nvPicPr>
          <p:cNvPr id="47" name="Рисунок 46" descr="83606574.jpg"/>
          <p:cNvPicPr>
            <a:picLocks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62" t="9394" r="3354" b="5119"/>
          <a:stretch>
            <a:fillRect/>
          </a:stretch>
        </p:blipFill>
        <p:spPr>
          <a:xfrm>
            <a:off x="2897826" y="3446936"/>
            <a:ext cx="2770200" cy="1944000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467544" y="3356706"/>
            <a:ext cx="1891120" cy="2106224"/>
            <a:chOff x="467544" y="3356706"/>
            <a:chExt cx="1891120" cy="2106224"/>
          </a:xfrm>
        </p:grpSpPr>
        <p:pic>
          <p:nvPicPr>
            <p:cNvPr id="45" name="Рисунок 44" descr="103923254.jpg"/>
            <p:cNvPicPr>
              <a:picLocks noChangeAspect="1"/>
            </p:cNvPicPr>
            <p:nvPr/>
          </p:nvPicPr>
          <p:blipFill>
            <a:blip r:embed="rId5" cstate="print"/>
            <a:srcRect l="3664" t="6558"/>
            <a:stretch>
              <a:fillRect/>
            </a:stretch>
          </p:blipFill>
          <p:spPr>
            <a:xfrm>
              <a:off x="498513" y="3446934"/>
              <a:ext cx="1860151" cy="2015996"/>
            </a:xfrm>
            <a:prstGeom prst="rect">
              <a:avLst/>
            </a:prstGeom>
          </p:spPr>
        </p:pic>
        <p:sp>
          <p:nvSpPr>
            <p:cNvPr id="3" name="Прямоугольник 2"/>
            <p:cNvSpPr/>
            <p:nvPr/>
          </p:nvSpPr>
          <p:spPr>
            <a:xfrm>
              <a:off x="467544" y="3356706"/>
              <a:ext cx="632401" cy="208990"/>
            </a:xfrm>
            <a:prstGeom prst="rect">
              <a:avLst/>
            </a:prstGeom>
            <a:ln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4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3838260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474" y="371971"/>
            <a:ext cx="7556313" cy="995082"/>
          </a:xfrm>
        </p:spPr>
        <p:txBody>
          <a:bodyPr/>
          <a:lstStyle/>
          <a:p>
            <a:r>
              <a:rPr lang="ru-RU" dirty="0" smtClean="0"/>
              <a:t>За счет какого возраста растет аудитория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376979125"/>
              </p:ext>
            </p:extLst>
          </p:nvPr>
        </p:nvGraphicFramePr>
        <p:xfrm>
          <a:off x="498476" y="1981200"/>
          <a:ext cx="6627810" cy="4252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6" name="Текст 15"/>
          <p:cNvSpPr>
            <a:spLocks noGrp="1"/>
          </p:cNvSpPr>
          <p:nvPr>
            <p:ph type="body" sz="half" idx="2"/>
          </p:nvPr>
        </p:nvSpPr>
        <p:spPr>
          <a:xfrm>
            <a:off x="498518" y="1367053"/>
            <a:ext cx="7558960" cy="774700"/>
          </a:xfrm>
        </p:spPr>
        <p:txBody>
          <a:bodyPr/>
          <a:lstStyle/>
          <a:p>
            <a:r>
              <a:rPr lang="ru-RU" dirty="0" smtClean="0"/>
              <a:t>200</a:t>
            </a:r>
            <a:r>
              <a:rPr lang="en-US" dirty="0" smtClean="0"/>
              <a:t>7</a:t>
            </a:r>
            <a:r>
              <a:rPr lang="ru-RU" dirty="0" smtClean="0"/>
              <a:t>-201</a:t>
            </a:r>
            <a:r>
              <a:rPr lang="en-US" dirty="0" smtClean="0"/>
              <a:t>1</a:t>
            </a:r>
            <a:r>
              <a:rPr lang="ru-RU" dirty="0" smtClean="0"/>
              <a:t>, аудитория за месяц, в %</a:t>
            </a:r>
            <a:r>
              <a:rPr lang="en-US" dirty="0" smtClean="0"/>
              <a:t> </a:t>
            </a:r>
            <a:r>
              <a:rPr lang="ru-RU" dirty="0" smtClean="0"/>
              <a:t>от населения 12+</a:t>
            </a:r>
            <a:endParaRPr lang="ru-RU" dirty="0"/>
          </a:p>
        </p:txBody>
      </p:sp>
      <p:sp>
        <p:nvSpPr>
          <p:cNvPr id="19" name="Текст 1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sz="1100" dirty="0" smtClean="0">
                <a:cs typeface="Arial" pitchFamily="34" charset="0"/>
              </a:rPr>
              <a:t>2011 </a:t>
            </a:r>
            <a:r>
              <a:rPr lang="en-US" sz="1100" dirty="0" smtClean="0">
                <a:cs typeface="Arial" pitchFamily="34" charset="0"/>
              </a:rPr>
              <a:t>TNS Web Index</a:t>
            </a:r>
            <a:endParaRPr lang="ru-RU" sz="1100" dirty="0">
              <a:cs typeface="Arial" pitchFamily="34" charset="0"/>
            </a:endParaRPr>
          </a:p>
        </p:txBody>
      </p:sp>
      <p:pic>
        <p:nvPicPr>
          <p:cNvPr id="8" name="Рисунок 44" descr="103923254.jpg"/>
          <p:cNvPicPr>
            <a:picLocks noChangeAspect="1"/>
          </p:cNvPicPr>
          <p:nvPr/>
        </p:nvPicPr>
        <p:blipFill>
          <a:blip r:embed="rId4" cstate="print"/>
          <a:srcRect l="3664" t="6558"/>
          <a:stretch>
            <a:fillRect/>
          </a:stretch>
        </p:blipFill>
        <p:spPr>
          <a:xfrm>
            <a:off x="7334786" y="3250146"/>
            <a:ext cx="863999" cy="936386"/>
          </a:xfrm>
          <a:prstGeom prst="rect">
            <a:avLst/>
          </a:prstGeom>
        </p:spPr>
      </p:pic>
      <p:pic>
        <p:nvPicPr>
          <p:cNvPr id="9" name="Рисунок 46" descr="83606574.jpg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62" t="9394" r="47140" b="5119"/>
          <a:stretch/>
        </p:blipFill>
        <p:spPr>
          <a:xfrm>
            <a:off x="7334787" y="1957613"/>
            <a:ext cx="720000" cy="967150"/>
          </a:xfrm>
          <a:prstGeom prst="rect">
            <a:avLst/>
          </a:prstGeom>
        </p:spPr>
      </p:pic>
      <p:pic>
        <p:nvPicPr>
          <p:cNvPr id="10" name="Рисунок 42" descr="103923254.jpg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AF9F9"/>
              </a:clrFrom>
              <a:clrTo>
                <a:srgbClr val="FAF9F9">
                  <a:alpha val="0"/>
                </a:srgbClr>
              </a:clrTo>
            </a:clrChange>
          </a:blip>
          <a:srcRect l="10445" t="10811" r="46867" b="13513"/>
          <a:stretch/>
        </p:blipFill>
        <p:spPr>
          <a:xfrm>
            <a:off x="7334786" y="4280998"/>
            <a:ext cx="720000" cy="957968"/>
          </a:xfrm>
          <a:prstGeom prst="rect">
            <a:avLst/>
          </a:prstGeom>
        </p:spPr>
      </p:pic>
      <p:sp>
        <p:nvSpPr>
          <p:cNvPr id="11" name="Скругленная прямоугольная выноска 10"/>
          <p:cNvSpPr/>
          <p:nvPr/>
        </p:nvSpPr>
        <p:spPr>
          <a:xfrm>
            <a:off x="6328645" y="3250146"/>
            <a:ext cx="1006141" cy="360000"/>
          </a:xfrm>
          <a:prstGeom prst="wedgeRoundRectCallout">
            <a:avLst>
              <a:gd name="adj1" fmla="val 12794"/>
              <a:gd name="adj2" fmla="val 88318"/>
              <a:gd name="adj3" fmla="val 16667"/>
            </a:avLst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10.4 млн. ч.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6328645" y="2111505"/>
            <a:ext cx="1006141" cy="360000"/>
          </a:xfrm>
          <a:prstGeom prst="wedgeRoundRectCallout">
            <a:avLst>
              <a:gd name="adj1" fmla="val 19053"/>
              <a:gd name="adj2" fmla="val 88318"/>
              <a:gd name="adj3" fmla="val 16667"/>
            </a:avLst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17.2 млн. ч.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6328645" y="4599121"/>
            <a:ext cx="1006141" cy="360000"/>
          </a:xfrm>
          <a:prstGeom prst="wedgeRoundRectCallout">
            <a:avLst>
              <a:gd name="adj1" fmla="val 20096"/>
              <a:gd name="adj2" fmla="val -74957"/>
              <a:gd name="adj3" fmla="val 16667"/>
            </a:avLst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8.5 млн. ч.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981525" y="4240359"/>
            <a:ext cx="1006141" cy="360000"/>
          </a:xfrm>
          <a:prstGeom prst="wedgeRoundRectCallout">
            <a:avLst>
              <a:gd name="adj1" fmla="val -43535"/>
              <a:gd name="adj2" fmla="val -83704"/>
              <a:gd name="adj3" fmla="val 16667"/>
            </a:avLst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9.7 млн. ч.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5" name="Скругленная прямоугольная выноска 14"/>
          <p:cNvSpPr/>
          <p:nvPr/>
        </p:nvSpPr>
        <p:spPr>
          <a:xfrm>
            <a:off x="981525" y="3250146"/>
            <a:ext cx="1006141" cy="360000"/>
          </a:xfrm>
          <a:prstGeom prst="wedgeRoundRectCallout">
            <a:avLst>
              <a:gd name="adj1" fmla="val -39362"/>
              <a:gd name="adj2" fmla="val 94149"/>
              <a:gd name="adj3" fmla="val 16667"/>
            </a:avLst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10.8 млн. ч.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7" name="Скругленная прямоугольная выноска 16"/>
          <p:cNvSpPr/>
          <p:nvPr/>
        </p:nvSpPr>
        <p:spPr>
          <a:xfrm>
            <a:off x="981525" y="5377762"/>
            <a:ext cx="1006141" cy="360000"/>
          </a:xfrm>
          <a:prstGeom prst="wedgeRoundRectCallout">
            <a:avLst>
              <a:gd name="adj1" fmla="val -41448"/>
              <a:gd name="adj2" fmla="val -74957"/>
              <a:gd name="adj3" fmla="val 16667"/>
            </a:avLst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3.2 млн. ч.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28645" y="5918404"/>
            <a:ext cx="11708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000000"/>
                </a:solidFill>
              </a:rPr>
              <a:t>Март 20</a:t>
            </a:r>
            <a:r>
              <a:rPr lang="en-US" sz="1600" dirty="0" smtClean="0">
                <a:solidFill>
                  <a:srgbClr val="000000"/>
                </a:solidFill>
              </a:rPr>
              <a:t>1</a:t>
            </a:r>
            <a:r>
              <a:rPr lang="ru-RU" sz="1600" dirty="0" smtClean="0">
                <a:solidFill>
                  <a:srgbClr val="000000"/>
                </a:solidFill>
              </a:rPr>
              <a:t>1</a:t>
            </a:r>
            <a:endParaRPr lang="ru-RU" sz="1600" dirty="0">
              <a:solidFill>
                <a:srgbClr val="0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12120" y="5918404"/>
            <a:ext cx="13735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000000"/>
                </a:solidFill>
              </a:rPr>
              <a:t>Ноябрь 2007</a:t>
            </a:r>
            <a:endParaRPr lang="ru-RU" sz="1600" dirty="0">
              <a:solidFill>
                <a:srgbClr val="0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111789" y="3624187"/>
            <a:ext cx="8376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cs typeface="Arial" charset="0"/>
              </a:rPr>
              <a:t>12-24</a:t>
            </a:r>
            <a:endParaRPr lang="ru-RU" sz="1600" dirty="0">
              <a:cs typeface="Arial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111789" y="2316269"/>
            <a:ext cx="8376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cs typeface="Arial" charset="0"/>
              </a:rPr>
              <a:t>25-44</a:t>
            </a:r>
            <a:endParaRPr lang="ru-RU" sz="1600" dirty="0">
              <a:cs typeface="Arial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111789" y="4716207"/>
            <a:ext cx="8376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cs typeface="Arial" charset="0"/>
              </a:rPr>
              <a:t>45+</a:t>
            </a:r>
            <a:endParaRPr lang="ru-RU" sz="1600" dirty="0"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33282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Chart bld="series"/>
        </p:bldSub>
      </p:bldGraphic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" val="voorbla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" val="voorblad"/>
</p:tagLst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jpeg"/></Relationships>
</file>

<file path=ppt/theme/theme1.xml><?xml version="1.0" encoding="utf-8"?>
<a:theme xmlns:a="http://schemas.openxmlformats.org/drawingml/2006/main" name="Advantage">
  <a:themeElements>
    <a:clrScheme name="Бриз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Альбом">
      <a:majorFont>
        <a:latin typeface="Cambria"/>
        <a:ea typeface=""/>
        <a:cs typeface=""/>
        <a:font script="Jpan" typeface="ＭＳ 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Другая 11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FEB80A"/>
    </a:accent2>
    <a:accent3>
      <a:srgbClr val="4E5B6F"/>
    </a:accent3>
    <a:accent4>
      <a:srgbClr val="00ADDC"/>
    </a:accent4>
    <a:accent5>
      <a:srgbClr val="EA157A"/>
    </a:accent5>
    <a:accent6>
      <a:srgbClr val="738AC8"/>
    </a:accent6>
    <a:hlink>
      <a:srgbClr val="EB8803"/>
    </a:hlink>
    <a:folHlink>
      <a:srgbClr val="5F7791"/>
    </a:folHlink>
  </a:clrScheme>
  <a:fontScheme name="Изящная">
    <a:majorFont>
      <a:latin typeface="Trebuchet MS"/>
      <a:ea typeface=""/>
      <a:cs typeface=""/>
      <a:font script="Jpan" typeface="HG丸ｺﾞｼｯｸM-PRO"/>
      <a:font script="Hang" typeface="HY그래픽M"/>
      <a:font script="Hans" typeface="黑体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ajorFont>
    <a:minorFont>
      <a:latin typeface="Trebuchet MS"/>
      <a:ea typeface=""/>
      <a:cs typeface=""/>
      <a:font script="Jpan" typeface="HG丸ｺﾞｼｯｸM-PRO"/>
      <a:font script="Hang" typeface="HY그래픽M"/>
      <a:font script="Hans" typeface="华文新魏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Начальная">
    <a:fillStyleLst>
      <a:solidFill>
        <a:schemeClr val="phClr"/>
      </a:solidFill>
      <a:gradFill rotWithShape="1">
        <a:gsLst>
          <a:gs pos="0">
            <a:schemeClr val="phClr">
              <a:tint val="45000"/>
              <a:satMod val="200000"/>
            </a:schemeClr>
          </a:gs>
          <a:gs pos="30000">
            <a:schemeClr val="phClr">
              <a:tint val="61000"/>
              <a:satMod val="200000"/>
            </a:schemeClr>
          </a:gs>
          <a:gs pos="45000">
            <a:schemeClr val="phClr">
              <a:tint val="66000"/>
              <a:satMod val="200000"/>
            </a:schemeClr>
          </a:gs>
          <a:gs pos="55000">
            <a:schemeClr val="phClr">
              <a:tint val="66000"/>
              <a:satMod val="200000"/>
            </a:schemeClr>
          </a:gs>
          <a:gs pos="73000">
            <a:schemeClr val="phClr">
              <a:tint val="61000"/>
              <a:satMod val="200000"/>
            </a:schemeClr>
          </a:gs>
          <a:gs pos="100000">
            <a:schemeClr val="phClr">
              <a:tint val="45000"/>
              <a:satMod val="200000"/>
            </a:schemeClr>
          </a:gs>
        </a:gsLst>
        <a:lin ang="950000" scaled="1"/>
      </a:gradFill>
      <a:gradFill rotWithShape="1">
        <a:gsLst>
          <a:gs pos="0">
            <a:schemeClr val="phClr">
              <a:shade val="63000"/>
            </a:schemeClr>
          </a:gs>
          <a:gs pos="30000">
            <a:schemeClr val="phClr">
              <a:shade val="90000"/>
              <a:satMod val="110000"/>
            </a:schemeClr>
          </a:gs>
          <a:gs pos="45000">
            <a:schemeClr val="phClr">
              <a:shade val="100000"/>
              <a:satMod val="118000"/>
            </a:schemeClr>
          </a:gs>
          <a:gs pos="55000">
            <a:schemeClr val="phClr">
              <a:shade val="100000"/>
              <a:satMod val="118000"/>
            </a:schemeClr>
          </a:gs>
          <a:gs pos="73000">
            <a:schemeClr val="phClr">
              <a:shade val="90000"/>
              <a:satMod val="110000"/>
            </a:schemeClr>
          </a:gs>
          <a:gs pos="100000">
            <a:schemeClr val="phClr">
              <a:shade val="63000"/>
            </a:schemeClr>
          </a:gs>
        </a:gsLst>
        <a:lin ang="950000" scaled="1"/>
      </a:gradFill>
    </a:fillStyleLst>
    <a:lnStyleLst>
      <a:ln w="9525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38100" dist="254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phClr">
              <a:tint val="100000"/>
              <a:shade val="100000"/>
              <a:hueMod val="100000"/>
              <a:satMod val="100000"/>
            </a:schemeClr>
          </a:contourClr>
        </a:sp3d>
      </a:effectStyle>
      <a:effectStyle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phClr"/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shade val="60000"/>
              <a:satMod val="300000"/>
            </a:schemeClr>
          </a:gs>
          <a:gs pos="30000">
            <a:schemeClr val="phClr">
              <a:shade val="80000"/>
              <a:satMod val="230000"/>
            </a:schemeClr>
          </a:gs>
          <a:gs pos="100000">
            <a:schemeClr val="phClr">
              <a:tint val="97000"/>
              <a:satMod val="220000"/>
            </a:schemeClr>
          </a:gs>
        </a:gsLst>
        <a:lin ang="16200000" scaled="1"/>
      </a:gradFill>
      <a:blipFill>
        <a:blip xmlns:r="http://schemas.openxmlformats.org/officeDocument/2006/relationships" r:embed="rId1">
          <a:duotone>
            <a:schemeClr val="phClr">
              <a:shade val="6000"/>
              <a:satMod val="120000"/>
            </a:schemeClr>
            <a:schemeClr val="phClr">
              <a:tint val="90000"/>
            </a:schemeClr>
          </a:duotone>
        </a:blip>
        <a:tile tx="0" ty="0" sx="35000" sy="40000" flip="x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9809</TotalTime>
  <Words>1709</Words>
  <Application>Microsoft Office PowerPoint</Application>
  <PresentationFormat>Экран (4:3)</PresentationFormat>
  <Paragraphs>474</Paragraphs>
  <Slides>41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Advantage</vt:lpstr>
      <vt:lpstr>Интернет и другие медиа в России  </vt:lpstr>
      <vt:lpstr>Откуда берутся наши цифры</vt:lpstr>
      <vt:lpstr>Слайд 3</vt:lpstr>
      <vt:lpstr>Тренды на российском рынке интернета</vt:lpstr>
      <vt:lpstr>Доля интернет пользователей в населении</vt:lpstr>
      <vt:lpstr>Динамика аудитории Интернета </vt:lpstr>
      <vt:lpstr>Где живут пользователи</vt:lpstr>
      <vt:lpstr>Кто еще не в сети?</vt:lpstr>
      <vt:lpstr>За счет какого возраста растет аудитория</vt:lpstr>
      <vt:lpstr>Слайд 10</vt:lpstr>
      <vt:lpstr>Время, проведенное на сайтах данной тематики</vt:lpstr>
      <vt:lpstr>Топ-20 ресурсов интернета в России</vt:lpstr>
      <vt:lpstr>Активная аудитория сайтов</vt:lpstr>
      <vt:lpstr>Что делают в сети пользователи в разных странах</vt:lpstr>
      <vt:lpstr>Слайд 15</vt:lpstr>
      <vt:lpstr>Пользователи смартфонов в России</vt:lpstr>
      <vt:lpstr>Мобильная аудитория</vt:lpstr>
      <vt:lpstr>Интернет и мобильный интернет</vt:lpstr>
      <vt:lpstr>Структура пользователей Интернета</vt:lpstr>
      <vt:lpstr>Слайд 20</vt:lpstr>
      <vt:lpstr>Среднесуточный охват, Россия</vt:lpstr>
      <vt:lpstr>Среднесуточный охват, возраста</vt:lpstr>
      <vt:lpstr>Продолжительность  телепросмотра</vt:lpstr>
      <vt:lpstr>Временные затраты на медиа</vt:lpstr>
      <vt:lpstr>Фрагментация аудитории Снижение суммарной доли аудитории каналов «первой тройки»</vt:lpstr>
      <vt:lpstr>Развитие многоканальной среды в России</vt:lpstr>
      <vt:lpstr>Суммарная доля аудитории тематических каналов</vt:lpstr>
      <vt:lpstr>20 крупнейших экранных каналов коммуникации</vt:lpstr>
      <vt:lpstr>Структура телезрителей и интернет-пользователей</vt:lpstr>
      <vt:lpstr>Тенденции на телевизионном рынке в России и в мире</vt:lpstr>
      <vt:lpstr>Объем рекламного рынка в России </vt:lpstr>
      <vt:lpstr>Интернет и пресса</vt:lpstr>
      <vt:lpstr>Аудитория печатных и электронные проектов Декабрь 2010-Апрель 2011, Россия 100 000+, 16+ лет </vt:lpstr>
      <vt:lpstr>Топ печатных и электронных версий изданий </vt:lpstr>
      <vt:lpstr>Топ печатных и электронных версий изданий</vt:lpstr>
      <vt:lpstr>Топ печатных и электронных версий изданий</vt:lpstr>
      <vt:lpstr>Проникновение в возрастных группах % от возрастной группы, полугодовая аудитория</vt:lpstr>
      <vt:lpstr>Структура аудитории % от полугодовой аудитории медиа</vt:lpstr>
      <vt:lpstr>Заключение</vt:lpstr>
      <vt:lpstr>Заключение</vt:lpstr>
      <vt:lpstr>Спасибо за внимание</vt:lpstr>
    </vt:vector>
  </TitlesOfParts>
  <Company>TNS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 Пикулева</dc:creator>
  <cp:lastModifiedBy>Пользователь Windows</cp:lastModifiedBy>
  <cp:revision>400</cp:revision>
  <dcterms:created xsi:type="dcterms:W3CDTF">2011-04-13T09:51:31Z</dcterms:created>
  <dcterms:modified xsi:type="dcterms:W3CDTF">2011-06-02T07:01:33Z</dcterms:modified>
</cp:coreProperties>
</file>